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86" r:id="rId2"/>
    <p:sldId id="361" r:id="rId3"/>
    <p:sldId id="421" r:id="rId4"/>
    <p:sldId id="422" r:id="rId5"/>
    <p:sldId id="480" r:id="rId6"/>
    <p:sldId id="393" r:id="rId7"/>
    <p:sldId id="433" r:id="rId8"/>
    <p:sldId id="434" r:id="rId9"/>
    <p:sldId id="356" r:id="rId10"/>
    <p:sldId id="449" r:id="rId11"/>
    <p:sldId id="450" r:id="rId12"/>
    <p:sldId id="451" r:id="rId13"/>
    <p:sldId id="455" r:id="rId14"/>
    <p:sldId id="460" r:id="rId15"/>
    <p:sldId id="461" r:id="rId16"/>
    <p:sldId id="462" r:id="rId17"/>
    <p:sldId id="463" r:id="rId18"/>
    <p:sldId id="465" r:id="rId19"/>
    <p:sldId id="466" r:id="rId20"/>
    <p:sldId id="467" r:id="rId21"/>
    <p:sldId id="468" r:id="rId22"/>
    <p:sldId id="469" r:id="rId23"/>
    <p:sldId id="470" r:id="rId24"/>
    <p:sldId id="471" r:id="rId25"/>
    <p:sldId id="472" r:id="rId26"/>
    <p:sldId id="473" r:id="rId27"/>
    <p:sldId id="474" r:id="rId28"/>
    <p:sldId id="475" r:id="rId29"/>
    <p:sldId id="476" r:id="rId30"/>
    <p:sldId id="477" r:id="rId31"/>
    <p:sldId id="478" r:id="rId32"/>
    <p:sldId id="479" r:id="rId33"/>
  </p:sldIdLst>
  <p:sldSz cx="9144000" cy="6858000" type="screen4x3"/>
  <p:notesSz cx="6858000" cy="9144000"/>
  <p:defaultTextStyle>
    <a:defPPr>
      <a:defRPr lang="en-US"/>
    </a:defPPr>
    <a:lvl1pPr algn="ctr" rtl="0" eaLnBrk="0" fontAlgn="base" hangingPunct="0">
      <a:spcBef>
        <a:spcPct val="0"/>
      </a:spcBef>
      <a:spcAft>
        <a:spcPct val="0"/>
      </a:spcAft>
      <a:defRPr kern="1200">
        <a:solidFill>
          <a:srgbClr val="FFFFFF"/>
        </a:solidFill>
        <a:latin typeface="Constantia" pitchFamily="18" charset="0"/>
        <a:ea typeface="+mn-ea"/>
        <a:cs typeface="Arial" pitchFamily="34" charset="0"/>
      </a:defRPr>
    </a:lvl1pPr>
    <a:lvl2pPr marL="457200" algn="ctr" rtl="0" eaLnBrk="0" fontAlgn="base" hangingPunct="0">
      <a:spcBef>
        <a:spcPct val="0"/>
      </a:spcBef>
      <a:spcAft>
        <a:spcPct val="0"/>
      </a:spcAft>
      <a:defRPr kern="1200">
        <a:solidFill>
          <a:srgbClr val="FFFFFF"/>
        </a:solidFill>
        <a:latin typeface="Constantia" pitchFamily="18" charset="0"/>
        <a:ea typeface="+mn-ea"/>
        <a:cs typeface="Arial" pitchFamily="34" charset="0"/>
      </a:defRPr>
    </a:lvl2pPr>
    <a:lvl3pPr marL="914400" algn="ctr" rtl="0" eaLnBrk="0" fontAlgn="base" hangingPunct="0">
      <a:spcBef>
        <a:spcPct val="0"/>
      </a:spcBef>
      <a:spcAft>
        <a:spcPct val="0"/>
      </a:spcAft>
      <a:defRPr kern="1200">
        <a:solidFill>
          <a:srgbClr val="FFFFFF"/>
        </a:solidFill>
        <a:latin typeface="Constantia" pitchFamily="18" charset="0"/>
        <a:ea typeface="+mn-ea"/>
        <a:cs typeface="Arial" pitchFamily="34" charset="0"/>
      </a:defRPr>
    </a:lvl3pPr>
    <a:lvl4pPr marL="1371600" algn="ctr" rtl="0" eaLnBrk="0" fontAlgn="base" hangingPunct="0">
      <a:spcBef>
        <a:spcPct val="0"/>
      </a:spcBef>
      <a:spcAft>
        <a:spcPct val="0"/>
      </a:spcAft>
      <a:defRPr kern="1200">
        <a:solidFill>
          <a:srgbClr val="FFFFFF"/>
        </a:solidFill>
        <a:latin typeface="Constantia" pitchFamily="18" charset="0"/>
        <a:ea typeface="+mn-ea"/>
        <a:cs typeface="Arial" pitchFamily="34" charset="0"/>
      </a:defRPr>
    </a:lvl4pPr>
    <a:lvl5pPr marL="1828800" algn="ctr" rtl="0" eaLnBrk="0" fontAlgn="base" hangingPunct="0">
      <a:spcBef>
        <a:spcPct val="0"/>
      </a:spcBef>
      <a:spcAft>
        <a:spcPct val="0"/>
      </a:spcAft>
      <a:defRPr kern="1200">
        <a:solidFill>
          <a:srgbClr val="FFFFFF"/>
        </a:solidFill>
        <a:latin typeface="Constantia" pitchFamily="18" charset="0"/>
        <a:ea typeface="+mn-ea"/>
        <a:cs typeface="Arial" pitchFamily="34" charset="0"/>
      </a:defRPr>
    </a:lvl5pPr>
    <a:lvl6pPr marL="2286000" algn="l" defTabSz="914400" rtl="0" eaLnBrk="1" latinLnBrk="0" hangingPunct="1">
      <a:defRPr kern="1200">
        <a:solidFill>
          <a:srgbClr val="FFFFFF"/>
        </a:solidFill>
        <a:latin typeface="Constantia" pitchFamily="18" charset="0"/>
        <a:ea typeface="+mn-ea"/>
        <a:cs typeface="Arial" pitchFamily="34" charset="0"/>
      </a:defRPr>
    </a:lvl6pPr>
    <a:lvl7pPr marL="2743200" algn="l" defTabSz="914400" rtl="0" eaLnBrk="1" latinLnBrk="0" hangingPunct="1">
      <a:defRPr kern="1200">
        <a:solidFill>
          <a:srgbClr val="FFFFFF"/>
        </a:solidFill>
        <a:latin typeface="Constantia" pitchFamily="18" charset="0"/>
        <a:ea typeface="+mn-ea"/>
        <a:cs typeface="Arial" pitchFamily="34" charset="0"/>
      </a:defRPr>
    </a:lvl7pPr>
    <a:lvl8pPr marL="3200400" algn="l" defTabSz="914400" rtl="0" eaLnBrk="1" latinLnBrk="0" hangingPunct="1">
      <a:defRPr kern="1200">
        <a:solidFill>
          <a:srgbClr val="FFFFFF"/>
        </a:solidFill>
        <a:latin typeface="Constantia" pitchFamily="18" charset="0"/>
        <a:ea typeface="+mn-ea"/>
        <a:cs typeface="Arial" pitchFamily="34" charset="0"/>
      </a:defRPr>
    </a:lvl8pPr>
    <a:lvl9pPr marL="3657600" algn="l" defTabSz="914400" rtl="0" eaLnBrk="1" latinLnBrk="0" hangingPunct="1">
      <a:defRPr kern="1200">
        <a:solidFill>
          <a:srgbClr val="FFFFFF"/>
        </a:solidFill>
        <a:latin typeface="Constantia"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ECFF"/>
    <a:srgbClr val="66FFFF"/>
    <a:srgbClr val="66FFCC"/>
    <a:srgbClr val="000066"/>
    <a:srgbClr val="000099"/>
    <a:srgbClr val="FF6600"/>
    <a:srgbClr val="FF00FF"/>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horzBarState="maximized">
    <p:restoredLeft sz="15620"/>
    <p:restoredTop sz="94660"/>
  </p:normalViewPr>
  <p:slideViewPr>
    <p:cSldViewPr>
      <p:cViewPr>
        <p:scale>
          <a:sx n="125" d="100"/>
          <a:sy n="125" d="100"/>
        </p:scale>
        <p:origin x="-42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4" name="29 - Θέση ημερομηνίας"/>
          <p:cNvSpPr>
            <a:spLocks noGrp="1"/>
          </p:cNvSpPr>
          <p:nvPr>
            <p:ph type="dt" sz="half" idx="10"/>
          </p:nvPr>
        </p:nvSpPr>
        <p:spPr/>
        <p:txBody>
          <a:bodyPr/>
          <a:lstStyle>
            <a:lvl1pPr>
              <a:defRPr/>
            </a:lvl1pPr>
          </a:lstStyle>
          <a:p>
            <a:pPr>
              <a:defRPr/>
            </a:pPr>
            <a:endParaRPr lang="el-GR"/>
          </a:p>
        </p:txBody>
      </p:sp>
      <p:sp>
        <p:nvSpPr>
          <p:cNvPr id="5" name="18 - Θέση υποσέλιδου"/>
          <p:cNvSpPr>
            <a:spLocks noGrp="1"/>
          </p:cNvSpPr>
          <p:nvPr>
            <p:ph type="ftr" sz="quarter" idx="11"/>
          </p:nvPr>
        </p:nvSpPr>
        <p:spPr/>
        <p:txBody>
          <a:bodyPr/>
          <a:lstStyle>
            <a:lvl1pPr>
              <a:defRPr/>
            </a:lvl1pPr>
          </a:lstStyle>
          <a:p>
            <a:pPr>
              <a:defRPr/>
            </a:pPr>
            <a:endParaRPr lang="el-GR"/>
          </a:p>
        </p:txBody>
      </p:sp>
      <p:sp>
        <p:nvSpPr>
          <p:cNvPr id="6" name="26 - Θέση αριθμού διαφάνειας"/>
          <p:cNvSpPr>
            <a:spLocks noGrp="1"/>
          </p:cNvSpPr>
          <p:nvPr>
            <p:ph type="sldNum" sz="quarter" idx="12"/>
          </p:nvPr>
        </p:nvSpPr>
        <p:spPr/>
        <p:txBody>
          <a:bodyPr/>
          <a:lstStyle>
            <a:lvl1pPr>
              <a:defRPr/>
            </a:lvl1pPr>
          </a:lstStyle>
          <a:p>
            <a:pPr>
              <a:defRPr/>
            </a:pPr>
            <a:fld id="{35D1E0AA-C3B6-41AB-AE80-9284BD319C17}" type="slidenum">
              <a:rPr lang="el-GR"/>
              <a:pPr>
                <a:defRPr/>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endParaRPr lang="el-G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1CB68968-BEEC-47A4-903C-FE933AFAC979}"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endParaRPr lang="el-G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CB2A35A3-6DF9-4057-8CC5-CC3FAB4FDFF5}"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endParaRPr lang="el-G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92B0D635-138C-4D99-B0C0-C2ADD7413958}"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793C592B-D384-4AD0-82B1-E60DCDB910C6}" type="slidenum">
              <a:rPr lang="el-GR"/>
              <a:pPr>
                <a:defRPr/>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endParaRPr lang="el-G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A0B82A7F-A778-4BFB-A4FA-83E21B261399}"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endParaRPr lang="el-G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A7C4D00B-4FBF-4249-9C63-5472C276E46F}"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endParaRPr lang="el-G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2511224F-BF29-4AA0-9C9D-9CF482A505CC}"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endParaRPr lang="el-G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2911C0F1-0708-4CAA-8FED-543C962B017E}"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endParaRPr lang="el-G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01704C3B-7953-416D-96C5-BE2AC7B81607}"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4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eaLnBrk="1" hangingPunct="1">
              <a:defRPr/>
            </a:pPr>
            <a:endParaRPr lang="en-US"/>
          </a:p>
        </p:txBody>
      </p:sp>
      <p:sp>
        <p:nvSpPr>
          <p:cNvPr id="6" name="5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eaLnBrk="1" hangingPunct="1">
              <a:defRPr/>
            </a:pPr>
            <a:endParaRPr lang="en-US"/>
          </a:p>
        </p:txBody>
      </p:sp>
      <p:sp>
        <p:nvSpPr>
          <p:cNvPr id="7" name="6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eaLnBrk="1" hangingPunct="1">
              <a:defRPr/>
            </a:pPr>
            <a:endParaRPr lang="en-US">
              <a:solidFill>
                <a:schemeClr val="tx1"/>
              </a:solidFill>
              <a:latin typeface="+mn-lt"/>
              <a:cs typeface="+mn-cs"/>
            </a:endParaRPr>
          </a:p>
        </p:txBody>
      </p:sp>
      <p:sp>
        <p:nvSpPr>
          <p:cNvPr id="8" name="7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eaLnBrk="1" hangingPunct="1">
              <a:defRPr/>
            </a:pPr>
            <a:endParaRPr lang="en-US">
              <a:solidFill>
                <a:schemeClr val="tx1"/>
              </a:solidFill>
              <a:latin typeface="+mn-lt"/>
              <a:cs typeface="+mn-cs"/>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smtClean="0"/>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smtClean="0"/>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endParaRPr lang="el-G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0888B651-F119-43B5-92BC-2F5028DBE861}"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5400000"/>
        </a:gradFill>
        <a:effectLst/>
      </p:bgPr>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eaLnBrk="1" hangingPunct="1">
              <a:defRPr/>
            </a:pPr>
            <a:endParaRPr lang="en-US">
              <a:solidFill>
                <a:schemeClr val="tx1"/>
              </a:solidFill>
              <a:latin typeface="+mn-lt"/>
              <a:cs typeface="+mn-cs"/>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eaLnBrk="1" hangingPunct="1">
              <a:defRPr/>
            </a:pPr>
            <a:endParaRPr lang="en-US">
              <a:solidFill>
                <a:schemeClr val="tx1"/>
              </a:solidFill>
              <a:latin typeface="+mn-lt"/>
              <a:cs typeface="+mn-cs"/>
            </a:endParaRPr>
          </a:p>
        </p:txBody>
      </p:sp>
      <p:sp>
        <p:nvSpPr>
          <p:cNvPr id="2052"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smtClean="0"/>
              <a:t>Kλικ για επεξεργασία του τίτλου</a:t>
            </a:r>
            <a:endParaRPr lang="en-US" smtClean="0"/>
          </a:p>
        </p:txBody>
      </p:sp>
      <p:sp>
        <p:nvSpPr>
          <p:cNvPr id="2053"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mn-cs"/>
              </a:defRPr>
            </a:lvl1pPr>
          </a:lstStyle>
          <a:p>
            <a:pPr>
              <a:defRPr/>
            </a:pPr>
            <a:endParaRPr lang="el-G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mn-cs"/>
              </a:defRPr>
            </a:lvl1pPr>
          </a:lstStyle>
          <a:p>
            <a:pPr>
              <a:defRPr/>
            </a:pPr>
            <a:endParaRPr lang="el-G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Arial" charset="0"/>
                <a:cs typeface="+mn-cs"/>
              </a:defRPr>
            </a:lvl1pPr>
          </a:lstStyle>
          <a:p>
            <a:pPr>
              <a:defRPr/>
            </a:pPr>
            <a:fld id="{7ED77CA2-317C-4A53-AE04-55CB629600F1}" type="slidenum">
              <a:rPr lang="el-GR"/>
              <a:pPr>
                <a:defRPr/>
              </a:pPr>
              <a:t>‹#›</a:t>
            </a:fld>
            <a:endParaRPr lang="el-GR"/>
          </a:p>
        </p:txBody>
      </p:sp>
      <p:grpSp>
        <p:nvGrpSpPr>
          <p:cNvPr id="2057"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lgn="l">
                <a:defRPr/>
              </a:pPr>
              <a:endParaRPr lang="en-US">
                <a:solidFill>
                  <a:schemeClr val="tx1"/>
                </a:solidFill>
                <a:latin typeface="Arial" charset="0"/>
                <a:cs typeface="+mn-cs"/>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lgn="l">
                <a:defRPr/>
              </a:pPr>
              <a:endParaRPr lang="en-US">
                <a:solidFill>
                  <a:schemeClr val="tx1"/>
                </a:solidFill>
                <a:latin typeface="Arial" charset="0"/>
                <a:cs typeface="+mn-cs"/>
              </a:endParaRPr>
            </a:p>
          </p:txBody>
        </p:sp>
      </p:grpSp>
    </p:spTree>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transition spd="med">
    <p:fad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A8CDD7"/>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A8CDD7"/>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C0BEAF"/>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 name="Rectangle 9"/>
          <p:cNvSpPr>
            <a:spLocks noGrp="1" noChangeArrowheads="1"/>
          </p:cNvSpPr>
          <p:nvPr>
            <p:ph type="ctrTitle"/>
          </p:nvPr>
        </p:nvSpPr>
        <p:spPr>
          <a:xfrm>
            <a:off x="357158" y="1428736"/>
            <a:ext cx="8491566" cy="1066800"/>
          </a:xfrm>
        </p:spPr>
        <p:txBody>
          <a:bodyPr>
            <a:noAutofit/>
          </a:bodyPr>
          <a:lstStyle/>
          <a:p>
            <a:pPr algn="l">
              <a:defRPr/>
            </a:pPr>
            <a:r>
              <a:rPr lang="el-GR" sz="2000" dirty="0" smtClean="0">
                <a:solidFill>
                  <a:srgbClr val="FFC000"/>
                </a:solidFill>
                <a:effectLst>
                  <a:outerShdw blurRad="38100" dist="38100" dir="2700000" algn="tl">
                    <a:srgbClr val="000000">
                      <a:alpha val="43137"/>
                    </a:srgbClr>
                  </a:outerShdw>
                </a:effectLst>
                <a:latin typeface="Comic Sans MS" pitchFamily="66" charset="0"/>
                <a:ea typeface="+mn-ea"/>
                <a:cs typeface="Arial" pitchFamily="34" charset="0"/>
              </a:rPr>
              <a:t>ΣΧΟΛΗ ΕΠΙΣΤΗΜΗΣ ΦΥΣΙΚΗΣ ΑΓΩΓΗΣ &amp; ΑΘΛΗΤΙΣΜΟΥ</a:t>
            </a:r>
            <a:r>
              <a:rPr lang="en-US" sz="2000" dirty="0" smtClean="0">
                <a:solidFill>
                  <a:srgbClr val="FFC000"/>
                </a:solidFill>
                <a:effectLst>
                  <a:outerShdw blurRad="38100" dist="38100" dir="2700000" algn="tl">
                    <a:srgbClr val="000000">
                      <a:alpha val="43137"/>
                    </a:srgbClr>
                  </a:outerShdw>
                </a:effectLst>
                <a:latin typeface="Comic Sans MS" pitchFamily="66" charset="0"/>
                <a:ea typeface="+mn-ea"/>
                <a:cs typeface="Arial" pitchFamily="34" charset="0"/>
              </a:rPr>
              <a:t/>
            </a:r>
            <a:br>
              <a:rPr lang="en-US" sz="2000" dirty="0" smtClean="0">
                <a:solidFill>
                  <a:srgbClr val="FFC000"/>
                </a:solidFill>
                <a:effectLst>
                  <a:outerShdw blurRad="38100" dist="38100" dir="2700000" algn="tl">
                    <a:srgbClr val="000000">
                      <a:alpha val="43137"/>
                    </a:srgbClr>
                  </a:outerShdw>
                </a:effectLst>
                <a:latin typeface="Comic Sans MS" pitchFamily="66" charset="0"/>
                <a:ea typeface="+mn-ea"/>
                <a:cs typeface="Arial" pitchFamily="34" charset="0"/>
              </a:rPr>
            </a:br>
            <a:r>
              <a:rPr lang="en-US" sz="2000" dirty="0" smtClean="0">
                <a:solidFill>
                  <a:srgbClr val="FFC000"/>
                </a:solidFill>
                <a:effectLst>
                  <a:outerShdw blurRad="38100" dist="38100" dir="2700000" algn="tl">
                    <a:srgbClr val="000000">
                      <a:alpha val="43137"/>
                    </a:srgbClr>
                  </a:outerShdw>
                </a:effectLst>
                <a:latin typeface="Comic Sans MS" pitchFamily="66" charset="0"/>
                <a:ea typeface="+mn-ea"/>
                <a:cs typeface="Arial" pitchFamily="34" charset="0"/>
              </a:rPr>
              <a:t> </a:t>
            </a:r>
            <a:r>
              <a:rPr lang="el-GR" sz="2000" dirty="0" smtClean="0">
                <a:solidFill>
                  <a:srgbClr val="FFC000"/>
                </a:solidFill>
                <a:effectLst>
                  <a:outerShdw blurRad="38100" dist="38100" dir="2700000" algn="tl">
                    <a:srgbClr val="000000">
                      <a:alpha val="43137"/>
                    </a:srgbClr>
                  </a:outerShdw>
                </a:effectLst>
                <a:latin typeface="Comic Sans MS" pitchFamily="66" charset="0"/>
                <a:ea typeface="+mn-ea"/>
                <a:cs typeface="Arial" pitchFamily="34" charset="0"/>
              </a:rPr>
              <a:t>Εργαστήριο Προσαρμοσμένης Κινητικής Δραστηριότητας/</a:t>
            </a:r>
            <a:br>
              <a:rPr lang="el-GR" sz="2000" dirty="0" smtClean="0">
                <a:solidFill>
                  <a:srgbClr val="FFC000"/>
                </a:solidFill>
                <a:effectLst>
                  <a:outerShdw blurRad="38100" dist="38100" dir="2700000" algn="tl">
                    <a:srgbClr val="000000">
                      <a:alpha val="43137"/>
                    </a:srgbClr>
                  </a:outerShdw>
                </a:effectLst>
                <a:latin typeface="Comic Sans MS" pitchFamily="66" charset="0"/>
                <a:ea typeface="+mn-ea"/>
                <a:cs typeface="Arial" pitchFamily="34" charset="0"/>
              </a:rPr>
            </a:br>
            <a:r>
              <a:rPr lang="el-GR" sz="2000" dirty="0" smtClean="0">
                <a:solidFill>
                  <a:srgbClr val="FFC000"/>
                </a:solidFill>
                <a:effectLst>
                  <a:outerShdw blurRad="38100" dist="38100" dir="2700000" algn="tl">
                    <a:srgbClr val="000000">
                      <a:alpha val="43137"/>
                    </a:srgbClr>
                  </a:outerShdw>
                </a:effectLst>
                <a:latin typeface="Comic Sans MS" pitchFamily="66" charset="0"/>
                <a:ea typeface="+mn-ea"/>
                <a:cs typeface="Arial" pitchFamily="34" charset="0"/>
              </a:rPr>
              <a:t> Αναπτυξιακών &amp; Κινητικών Διαταραχών</a:t>
            </a:r>
            <a:endParaRPr lang="el-GR" sz="2000" dirty="0">
              <a:solidFill>
                <a:srgbClr val="FFC000"/>
              </a:solidFill>
              <a:effectLst>
                <a:outerShdw blurRad="38100" dist="38100" dir="2700000" algn="tl">
                  <a:srgbClr val="000000">
                    <a:alpha val="43137"/>
                  </a:srgbClr>
                </a:outerShdw>
              </a:effectLst>
              <a:latin typeface="Comic Sans MS" pitchFamily="66" charset="0"/>
              <a:ea typeface="+mn-ea"/>
              <a:cs typeface="Arial" pitchFamily="34" charset="0"/>
            </a:endParaRPr>
          </a:p>
        </p:txBody>
      </p:sp>
      <p:sp>
        <p:nvSpPr>
          <p:cNvPr id="14339" name="2 - Υπότιτλος"/>
          <p:cNvSpPr>
            <a:spLocks noGrp="1"/>
          </p:cNvSpPr>
          <p:nvPr>
            <p:ph type="subTitle" idx="1"/>
          </p:nvPr>
        </p:nvSpPr>
        <p:spPr>
          <a:xfrm>
            <a:off x="304800" y="2714620"/>
            <a:ext cx="8610600" cy="4143380"/>
          </a:xfrm>
          <a:ln>
            <a:solidFill>
              <a:schemeClr val="tx1"/>
            </a:solidFill>
          </a:ln>
        </p:spPr>
        <p:txBody>
          <a:bodyPr/>
          <a:lstStyle/>
          <a:p>
            <a:pPr marR="0" algn="ctr" eaLnBrk="1" hangingPunct="1">
              <a:lnSpc>
                <a:spcPct val="60000"/>
              </a:lnSpc>
              <a:buFont typeface="Georgia" pitchFamily="18" charset="0"/>
              <a:buNone/>
            </a:pPr>
            <a:endParaRPr lang="el-GR" sz="1700" dirty="0" smtClean="0">
              <a:solidFill>
                <a:srgbClr val="0A0B09"/>
              </a:solidFill>
              <a:latin typeface="Times New Roman" pitchFamily="18" charset="0"/>
              <a:cs typeface="Times New Roman" pitchFamily="18" charset="0"/>
            </a:endParaRPr>
          </a:p>
          <a:p>
            <a:pPr marR="0" algn="ctr" eaLnBrk="1" hangingPunct="1">
              <a:lnSpc>
                <a:spcPct val="60000"/>
              </a:lnSpc>
              <a:buFont typeface="Georgia" pitchFamily="18" charset="0"/>
              <a:buNone/>
            </a:pPr>
            <a:endParaRPr lang="en-US" sz="2000" b="1" dirty="0" smtClean="0">
              <a:solidFill>
                <a:srgbClr val="0A0B09"/>
              </a:solidFill>
              <a:latin typeface="Times New Roman" pitchFamily="18" charset="0"/>
              <a:cs typeface="Times New Roman" pitchFamily="18" charset="0"/>
            </a:endParaRPr>
          </a:p>
          <a:p>
            <a:pPr marR="0" algn="ctr" eaLnBrk="1" hangingPunct="1">
              <a:lnSpc>
                <a:spcPct val="60000"/>
              </a:lnSpc>
              <a:buFont typeface="Georgia" pitchFamily="18" charset="0"/>
              <a:buNone/>
            </a:pPr>
            <a:endParaRPr lang="el-GR" sz="2400" b="1" dirty="0" smtClean="0">
              <a:solidFill>
                <a:srgbClr val="0A0B09"/>
              </a:solidFill>
              <a:latin typeface="Times New Roman" pitchFamily="18" charset="0"/>
              <a:cs typeface="Times New Roman" pitchFamily="18" charset="0"/>
            </a:endParaRPr>
          </a:p>
          <a:p>
            <a:pPr marR="0" algn="ctr" eaLnBrk="1" hangingPunct="1">
              <a:lnSpc>
                <a:spcPct val="60000"/>
              </a:lnSpc>
            </a:pPr>
            <a:r>
              <a:rPr lang="el-GR" sz="2400" b="1" dirty="0" smtClean="0">
                <a:latin typeface="Comic Sans MS" pitchFamily="66" charset="0"/>
                <a:cs typeface="Times New Roman" pitchFamily="18" charset="0"/>
              </a:rPr>
              <a:t>«</a:t>
            </a:r>
            <a:r>
              <a:rPr lang="el-GR" sz="2800" b="1" dirty="0" smtClean="0">
                <a:latin typeface="Comic Sans MS" pitchFamily="66" charset="0"/>
              </a:rPr>
              <a:t>Ανίχνευση Κινητικών Καθυστερήσεων</a:t>
            </a:r>
            <a:r>
              <a:rPr lang="el-GR" sz="2400" b="1" dirty="0" smtClean="0">
                <a:latin typeface="Comic Sans MS" pitchFamily="66" charset="0"/>
                <a:cs typeface="Times New Roman" pitchFamily="18" charset="0"/>
              </a:rPr>
              <a:t>»</a:t>
            </a:r>
          </a:p>
          <a:p>
            <a:pPr marR="0" algn="ctr" eaLnBrk="1" hangingPunct="1">
              <a:lnSpc>
                <a:spcPct val="60000"/>
              </a:lnSpc>
              <a:buFont typeface="Georgia" pitchFamily="18" charset="0"/>
              <a:buNone/>
            </a:pPr>
            <a:endParaRPr lang="el-GR" sz="2000" b="1" dirty="0" smtClean="0">
              <a:latin typeface="Comic Sans MS" pitchFamily="66" charset="0"/>
              <a:cs typeface="Times New Roman" pitchFamily="18" charset="0"/>
            </a:endParaRPr>
          </a:p>
          <a:p>
            <a:pPr marR="0" algn="ctr" eaLnBrk="1" hangingPunct="1">
              <a:lnSpc>
                <a:spcPct val="60000"/>
              </a:lnSpc>
              <a:buFont typeface="Georgia" pitchFamily="18" charset="0"/>
              <a:buNone/>
            </a:pPr>
            <a:endParaRPr lang="el-GR" sz="2200" b="1" dirty="0" smtClean="0">
              <a:latin typeface="Comic Sans MS" pitchFamily="66" charset="0"/>
              <a:cs typeface="Times New Roman" pitchFamily="18" charset="0"/>
            </a:endParaRPr>
          </a:p>
          <a:p>
            <a:pPr marR="0" algn="ctr" eaLnBrk="1" hangingPunct="1">
              <a:lnSpc>
                <a:spcPct val="60000"/>
              </a:lnSpc>
              <a:buFont typeface="Georgia" pitchFamily="18" charset="0"/>
              <a:buNone/>
            </a:pPr>
            <a:endParaRPr lang="el-GR" sz="2000" b="1" dirty="0" smtClean="0">
              <a:latin typeface="Comic Sans MS" pitchFamily="66" charset="0"/>
              <a:cs typeface="Times New Roman" pitchFamily="18" charset="0"/>
            </a:endParaRPr>
          </a:p>
          <a:p>
            <a:pPr marR="0" algn="ctr" eaLnBrk="1" hangingPunct="1"/>
            <a:r>
              <a:rPr lang="el-GR" sz="2400" b="1" dirty="0" smtClean="0">
                <a:latin typeface="Comic Sans MS" pitchFamily="66" charset="0"/>
                <a:cs typeface="Times New Roman" pitchFamily="18" charset="0"/>
              </a:rPr>
              <a:t>Δήμητρα </a:t>
            </a:r>
            <a:r>
              <a:rPr lang="el-GR" sz="2400" b="1" dirty="0" err="1" smtClean="0">
                <a:latin typeface="Comic Sans MS" pitchFamily="66" charset="0"/>
                <a:cs typeface="Times New Roman" pitchFamily="18" charset="0"/>
              </a:rPr>
              <a:t>Κουτσούκη</a:t>
            </a:r>
            <a:r>
              <a:rPr lang="el-GR" sz="2400" b="1" dirty="0" smtClean="0">
                <a:latin typeface="Comic Sans MS" pitchFamily="66" charset="0"/>
                <a:cs typeface="Times New Roman" pitchFamily="18" charset="0"/>
              </a:rPr>
              <a:t>, Καθηγήτρια</a:t>
            </a:r>
          </a:p>
          <a:p>
            <a:pPr marR="0" algn="ctr" eaLnBrk="1" hangingPunct="1"/>
            <a:r>
              <a:rPr lang="el-GR" sz="2400" b="1" dirty="0" smtClean="0">
                <a:latin typeface="Comic Sans MS" pitchFamily="66" charset="0"/>
                <a:cs typeface="Times New Roman" pitchFamily="18" charset="0"/>
              </a:rPr>
              <a:t>Κατερίνα </a:t>
            </a:r>
            <a:r>
              <a:rPr lang="el-GR" sz="2400" b="1" dirty="0" err="1" smtClean="0">
                <a:latin typeface="Comic Sans MS" pitchFamily="66" charset="0"/>
                <a:cs typeface="Times New Roman" pitchFamily="18" charset="0"/>
              </a:rPr>
              <a:t>Ασωνίτου</a:t>
            </a:r>
            <a:r>
              <a:rPr lang="el-GR" sz="2400" b="1" dirty="0" smtClean="0">
                <a:latin typeface="Comic Sans MS" pitchFamily="66" charset="0"/>
                <a:cs typeface="Times New Roman" pitchFamily="18" charset="0"/>
              </a:rPr>
              <a:t>, ΕΔΙΠ</a:t>
            </a:r>
          </a:p>
          <a:p>
            <a:pPr marR="0" algn="ctr" eaLnBrk="1" hangingPunct="1"/>
            <a:r>
              <a:rPr lang="el-GR" sz="2400" b="1" dirty="0" smtClean="0">
                <a:latin typeface="Comic Sans MS" pitchFamily="66" charset="0"/>
                <a:cs typeface="Times New Roman" pitchFamily="18" charset="0"/>
              </a:rPr>
              <a:t>Σοφία Χαρίτου, ΕΔΙΠ</a:t>
            </a:r>
          </a:p>
          <a:p>
            <a:pPr marR="0" eaLnBrk="1" hangingPunct="1">
              <a:lnSpc>
                <a:spcPct val="60000"/>
              </a:lnSpc>
              <a:buFont typeface="Georgia" pitchFamily="18" charset="0"/>
              <a:buNone/>
            </a:pPr>
            <a:endParaRPr lang="el-GR" sz="2000" b="1" i="1" dirty="0" smtClean="0">
              <a:solidFill>
                <a:srgbClr val="0A0B09"/>
              </a:solidFill>
              <a:latin typeface="Times New Roman" pitchFamily="18" charset="0"/>
              <a:cs typeface="Times New Roman" pitchFamily="18" charset="0"/>
            </a:endParaRPr>
          </a:p>
          <a:p>
            <a:pPr marR="0" eaLnBrk="1" hangingPunct="1">
              <a:lnSpc>
                <a:spcPct val="60000"/>
              </a:lnSpc>
              <a:buFont typeface="Georgia" pitchFamily="18" charset="0"/>
              <a:buNone/>
            </a:pPr>
            <a:endParaRPr lang="el-GR" sz="2000" b="1" i="1" dirty="0" smtClean="0">
              <a:solidFill>
                <a:srgbClr val="0A0B09"/>
              </a:solidFill>
              <a:latin typeface="Times New Roman" pitchFamily="18" charset="0"/>
              <a:cs typeface="Times New Roman" pitchFamily="18" charset="0"/>
            </a:endParaRPr>
          </a:p>
          <a:p>
            <a:pPr marR="0" eaLnBrk="1" hangingPunct="1">
              <a:lnSpc>
                <a:spcPct val="60000"/>
              </a:lnSpc>
              <a:buFont typeface="Georgia" pitchFamily="18" charset="0"/>
              <a:buNone/>
            </a:pPr>
            <a:endParaRPr lang="el-GR" sz="2000" b="1" i="1" dirty="0" smtClean="0">
              <a:solidFill>
                <a:srgbClr val="0A0B09"/>
              </a:solidFill>
              <a:latin typeface="Times New Roman" pitchFamily="18" charset="0"/>
              <a:cs typeface="Times New Roman" pitchFamily="18" charset="0"/>
            </a:endParaRPr>
          </a:p>
          <a:p>
            <a:pPr marR="0" algn="ctr" eaLnBrk="1" hangingPunct="1">
              <a:lnSpc>
                <a:spcPct val="60000"/>
              </a:lnSpc>
              <a:buFont typeface="Georgia" pitchFamily="18" charset="0"/>
              <a:buNone/>
            </a:pPr>
            <a:endParaRPr lang="el-GR" sz="1700" b="1" dirty="0" smtClean="0">
              <a:solidFill>
                <a:srgbClr val="0A0B09"/>
              </a:solidFill>
              <a:latin typeface="Times New Roman" pitchFamily="18" charset="0"/>
              <a:cs typeface="Times New Roman" pitchFamily="18" charset="0"/>
            </a:endParaRPr>
          </a:p>
        </p:txBody>
      </p:sp>
      <p:sp>
        <p:nvSpPr>
          <p:cNvPr id="14340" name="Rectangle 11"/>
          <p:cNvSpPr>
            <a:spLocks noChangeArrowheads="1"/>
          </p:cNvSpPr>
          <p:nvPr/>
        </p:nvSpPr>
        <p:spPr bwMode="auto">
          <a:xfrm flipV="1">
            <a:off x="1714480" y="4286255"/>
            <a:ext cx="5929354" cy="71437"/>
          </a:xfrm>
          <a:prstGeom prst="rect">
            <a:avLst/>
          </a:prstGeom>
          <a:gradFill rotWithShape="0">
            <a:gsLst>
              <a:gs pos="0">
                <a:srgbClr val="FF3300"/>
              </a:gs>
              <a:gs pos="100000">
                <a:srgbClr val="564600"/>
              </a:gs>
            </a:gsLst>
            <a:lin ang="5400000" scaled="1"/>
          </a:gradFill>
          <a:ln w="38100" cmpd="dbl">
            <a:solidFill>
              <a:schemeClr val="bg2"/>
            </a:solidFill>
            <a:prstDash val="sysDot"/>
            <a:miter lim="800000"/>
            <a:headEnd/>
            <a:tailEnd/>
          </a:ln>
        </p:spPr>
        <p:txBody>
          <a:bodyPr wrap="none" anchor="ctr"/>
          <a:lstStyle/>
          <a:p>
            <a:endParaRPr lang="el-GR"/>
          </a:p>
        </p:txBody>
      </p:sp>
      <p:pic>
        <p:nvPicPr>
          <p:cNvPr id="14341" name="Picture 4" descr="C:\Users\katerina\Desktop\LOGO.jpeg"/>
          <p:cNvPicPr>
            <a:picLocks noChangeAspect="1" noChangeArrowheads="1"/>
          </p:cNvPicPr>
          <p:nvPr/>
        </p:nvPicPr>
        <p:blipFill>
          <a:blip r:embed="rId2" cstate="print"/>
          <a:srcRect/>
          <a:stretch>
            <a:fillRect/>
          </a:stretch>
        </p:blipFill>
        <p:spPr bwMode="auto">
          <a:xfrm>
            <a:off x="0" y="0"/>
            <a:ext cx="3657600" cy="13874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248400"/>
            <a:ext cx="2133600" cy="476250"/>
          </a:xfrm>
        </p:spPr>
        <p:txBody>
          <a:bodyPr/>
          <a:lstStyle/>
          <a:p>
            <a:pPr algn="l">
              <a:defRPr/>
            </a:pPr>
            <a:fld id="{3A87F401-7054-4816-8DB5-757B154CD91E}" type="slidenum">
              <a:rPr lang="en-US" smtClean="0">
                <a:latin typeface="Arial" pitchFamily="34" charset="0"/>
              </a:rPr>
              <a:pPr algn="l">
                <a:defRPr/>
              </a:pPr>
              <a:t>10</a:t>
            </a:fld>
            <a:endParaRPr lang="en-US" smtClean="0">
              <a:latin typeface="Arial" pitchFamily="34" charset="0"/>
            </a:endParaRPr>
          </a:p>
        </p:txBody>
      </p:sp>
      <p:sp>
        <p:nvSpPr>
          <p:cNvPr id="33795" name="Slide Number Placeholder 1"/>
          <p:cNvSpPr txBox="1">
            <a:spLocks/>
          </p:cNvSpPr>
          <p:nvPr/>
        </p:nvSpPr>
        <p:spPr bwMode="auto">
          <a:xfrm>
            <a:off x="6553200" y="6248400"/>
            <a:ext cx="2133600" cy="476250"/>
          </a:xfrm>
          <a:prstGeom prst="rect">
            <a:avLst/>
          </a:prstGeom>
          <a:noFill/>
          <a:ln w="9525">
            <a:noFill/>
            <a:miter lim="800000"/>
            <a:headEnd/>
            <a:tailEnd/>
          </a:ln>
        </p:spPr>
        <p:txBody>
          <a:bodyPr anchor="b"/>
          <a:lstStyle/>
          <a:p>
            <a:pPr algn="r"/>
            <a:fld id="{8AA8D191-E3C8-4C60-B215-9C667CEA98AD}" type="slidenum">
              <a:rPr lang="en-US" sz="1200">
                <a:latin typeface="Arial" pitchFamily="34" charset="0"/>
              </a:rPr>
              <a:pPr algn="r"/>
              <a:t>10</a:t>
            </a:fld>
            <a:endParaRPr lang="en-US" sz="1200">
              <a:latin typeface="Arial" pitchFamily="34" charset="0"/>
            </a:endParaRPr>
          </a:p>
        </p:txBody>
      </p:sp>
      <p:sp>
        <p:nvSpPr>
          <p:cNvPr id="4" name="1 - Τίτλος"/>
          <p:cNvSpPr txBox="1">
            <a:spLocks/>
          </p:cNvSpPr>
          <p:nvPr/>
        </p:nvSpPr>
        <p:spPr>
          <a:xfrm>
            <a:off x="500034" y="571480"/>
            <a:ext cx="8382000" cy="1143000"/>
          </a:xfrm>
          <a:prstGeom prst="rect">
            <a:avLst/>
          </a:prstGeom>
        </p:spPr>
        <p:txBody>
          <a:bodyPr/>
          <a:lstStyle/>
          <a:p>
            <a:pPr indent="457200">
              <a:defRPr/>
            </a:pPr>
            <a:r>
              <a:rPr lang="el-GR" sz="2400" dirty="0">
                <a:solidFill>
                  <a:srgbClr val="FFC000"/>
                </a:solidFill>
                <a:effectLst>
                  <a:outerShdw blurRad="38100" dist="38100" dir="2700000" algn="tl">
                    <a:srgbClr val="000000">
                      <a:alpha val="43137"/>
                    </a:srgbClr>
                  </a:outerShdw>
                </a:effectLst>
                <a:latin typeface="Comic Sans MS" pitchFamily="66" charset="0"/>
              </a:rPr>
              <a:t>Κινητικά Χαρακτηριστικά παιδιών με Αναπτυξιακές Διαταραχές</a:t>
            </a:r>
          </a:p>
        </p:txBody>
      </p:sp>
      <p:sp>
        <p:nvSpPr>
          <p:cNvPr id="5" name="2 - Θέση περιεχομένου"/>
          <p:cNvSpPr txBox="1">
            <a:spLocks/>
          </p:cNvSpPr>
          <p:nvPr/>
        </p:nvSpPr>
        <p:spPr>
          <a:xfrm>
            <a:off x="228600" y="1905000"/>
            <a:ext cx="4419600" cy="4778375"/>
          </a:xfrm>
          <a:prstGeom prst="rect">
            <a:avLst/>
          </a:prstGeom>
        </p:spPr>
        <p:txBody>
          <a:bodyPr/>
          <a:lstStyle/>
          <a:p>
            <a:pPr marL="342900" indent="-342900" algn="l">
              <a:spcBef>
                <a:spcPct val="20000"/>
              </a:spcBef>
              <a:buClr>
                <a:schemeClr val="hlink"/>
              </a:buClr>
              <a:buSzPct val="70000"/>
              <a:buFont typeface="Wingdings" pitchFamily="2" charset="2"/>
              <a:buChar char="n"/>
              <a:defRPr/>
            </a:pPr>
            <a:r>
              <a:rPr lang="el-GR" sz="2200" kern="0" dirty="0">
                <a:effectLst>
                  <a:outerShdw blurRad="38100" dist="38100" dir="2700000" algn="tl">
                    <a:srgbClr val="000000"/>
                  </a:outerShdw>
                </a:effectLst>
                <a:latin typeface="+mn-lt"/>
              </a:rPr>
              <a:t>Χαμηλά επίπεδα φυσικής κατάστασης</a:t>
            </a:r>
          </a:p>
          <a:p>
            <a:pPr marL="342900" indent="-342900" algn="l">
              <a:spcBef>
                <a:spcPct val="20000"/>
              </a:spcBef>
              <a:buClr>
                <a:schemeClr val="hlink"/>
              </a:buClr>
              <a:buSzPct val="70000"/>
              <a:defRPr/>
            </a:pPr>
            <a:endParaRPr lang="en-US" sz="2200" kern="0" dirty="0">
              <a:effectLst>
                <a:outerShdw blurRad="38100" dist="38100" dir="2700000" algn="tl">
                  <a:srgbClr val="000000"/>
                </a:outerShdw>
              </a:effectLst>
              <a:latin typeface="+mn-lt"/>
            </a:endParaRPr>
          </a:p>
          <a:p>
            <a:pPr marL="342900" indent="-342900" algn="l">
              <a:spcBef>
                <a:spcPct val="20000"/>
              </a:spcBef>
              <a:buClr>
                <a:schemeClr val="hlink"/>
              </a:buClr>
              <a:buSzPct val="70000"/>
              <a:buFont typeface="Wingdings" pitchFamily="2" charset="2"/>
              <a:buChar char="n"/>
              <a:defRPr/>
            </a:pPr>
            <a:r>
              <a:rPr lang="el-GR" sz="2200" kern="0" dirty="0">
                <a:effectLst>
                  <a:outerShdw blurRad="38100" dist="38100" dir="2700000" algn="tl">
                    <a:srgbClr val="000000"/>
                  </a:outerShdw>
                </a:effectLst>
                <a:latin typeface="+mn-lt"/>
              </a:rPr>
              <a:t>Αδρή</a:t>
            </a:r>
            <a:r>
              <a:rPr lang="el-GR" sz="2200" kern="0" dirty="0">
                <a:solidFill>
                  <a:schemeClr val="accent3"/>
                </a:solidFill>
                <a:effectLst>
                  <a:outerShdw blurRad="38100" dist="38100" dir="2700000" algn="tl">
                    <a:srgbClr val="000000"/>
                  </a:outerShdw>
                </a:effectLst>
                <a:latin typeface="+mn-lt"/>
              </a:rPr>
              <a:t> </a:t>
            </a:r>
            <a:r>
              <a:rPr lang="el-GR" sz="2200" kern="0" dirty="0">
                <a:effectLst>
                  <a:outerShdw blurRad="38100" dist="38100" dir="2700000" algn="tl">
                    <a:srgbClr val="000000"/>
                  </a:outerShdw>
                </a:effectLst>
                <a:latin typeface="+mn-lt"/>
              </a:rPr>
              <a:t>και λεπτή κινητικότητα </a:t>
            </a:r>
            <a:r>
              <a:rPr lang="el-GR" sz="1600" kern="0" dirty="0">
                <a:effectLst>
                  <a:outerShdw blurRad="38100" dist="38100" dir="2700000" algn="tl">
                    <a:srgbClr val="000000"/>
                  </a:outerShdw>
                </a:effectLst>
                <a:latin typeface="+mn-lt"/>
              </a:rPr>
              <a:t>(</a:t>
            </a:r>
            <a:r>
              <a:rPr lang="en-US" sz="1600" kern="0" dirty="0" err="1">
                <a:effectLst>
                  <a:outerShdw blurRad="38100" dist="38100" dir="2700000" algn="tl">
                    <a:srgbClr val="000000"/>
                  </a:outerShdw>
                </a:effectLst>
              </a:rPr>
              <a:t>Emck</a:t>
            </a:r>
            <a:r>
              <a:rPr lang="en-US" sz="1600" kern="0" dirty="0">
                <a:effectLst>
                  <a:outerShdw blurRad="38100" dist="38100" dir="2700000" algn="tl">
                    <a:srgbClr val="000000"/>
                  </a:outerShdw>
                </a:effectLst>
              </a:rPr>
              <a:t>, </a:t>
            </a:r>
            <a:r>
              <a:rPr lang="en-US" sz="1600" kern="0" dirty="0" err="1">
                <a:effectLst>
                  <a:outerShdw blurRad="38100" dist="38100" dir="2700000" algn="tl">
                    <a:srgbClr val="000000"/>
                  </a:outerShdw>
                </a:effectLst>
              </a:rPr>
              <a:t>Bosscher</a:t>
            </a:r>
            <a:r>
              <a:rPr lang="en-US" sz="1600" kern="0" dirty="0">
                <a:effectLst>
                  <a:outerShdw blurRad="38100" dist="38100" dir="2700000" algn="tl">
                    <a:srgbClr val="000000"/>
                  </a:outerShdw>
                </a:effectLst>
              </a:rPr>
              <a:t>, </a:t>
            </a:r>
            <a:r>
              <a:rPr lang="en-US" sz="1600" kern="0" dirty="0" err="1">
                <a:effectLst>
                  <a:outerShdw blurRad="38100" dist="38100" dir="2700000" algn="tl">
                    <a:srgbClr val="000000"/>
                  </a:outerShdw>
                </a:effectLst>
              </a:rPr>
              <a:t>Beek</a:t>
            </a:r>
            <a:r>
              <a:rPr lang="en-US" sz="1600" kern="0" dirty="0">
                <a:effectLst>
                  <a:outerShdw blurRad="38100" dist="38100" dir="2700000" algn="tl">
                    <a:srgbClr val="000000"/>
                  </a:outerShdw>
                </a:effectLst>
              </a:rPr>
              <a:t> &amp; </a:t>
            </a:r>
            <a:r>
              <a:rPr lang="en-US" sz="1600" kern="0" dirty="0" err="1">
                <a:effectLst>
                  <a:outerShdw blurRad="38100" dist="38100" dir="2700000" algn="tl">
                    <a:srgbClr val="000000"/>
                  </a:outerShdw>
                </a:effectLst>
              </a:rPr>
              <a:t>Doreleijers</a:t>
            </a:r>
            <a:r>
              <a:rPr lang="en-US" sz="1600" kern="0" dirty="0">
                <a:effectLst>
                  <a:outerShdw blurRad="38100" dist="38100" dir="2700000" algn="tl">
                    <a:srgbClr val="000000"/>
                  </a:outerShdw>
                </a:effectLst>
              </a:rPr>
              <a:t>, 2009 </a:t>
            </a:r>
            <a:r>
              <a:rPr lang="en-US" sz="1600" kern="0" dirty="0">
                <a:effectLst>
                  <a:outerShdw blurRad="38100" dist="38100" dir="2700000" algn="tl">
                    <a:srgbClr val="000000"/>
                  </a:outerShdw>
                </a:effectLst>
                <a:latin typeface="+mn-lt"/>
              </a:rPr>
              <a:t>Provost, </a:t>
            </a:r>
            <a:r>
              <a:rPr lang="en-US" sz="1600" kern="0" dirty="0" err="1">
                <a:effectLst>
                  <a:outerShdw blurRad="38100" dist="38100" dir="2700000" algn="tl">
                    <a:srgbClr val="000000"/>
                  </a:outerShdw>
                </a:effectLst>
                <a:latin typeface="+mn-lt"/>
              </a:rPr>
              <a:t>Heimerl</a:t>
            </a:r>
            <a:r>
              <a:rPr lang="en-US" sz="1600" kern="0" dirty="0">
                <a:effectLst>
                  <a:outerShdw blurRad="38100" dist="38100" dir="2700000" algn="tl">
                    <a:srgbClr val="000000"/>
                  </a:outerShdw>
                </a:effectLst>
                <a:latin typeface="+mn-lt"/>
              </a:rPr>
              <a:t> &amp; Lopez, 2007)</a:t>
            </a:r>
            <a:endParaRPr lang="en-US" sz="2200" kern="0" dirty="0">
              <a:effectLst>
                <a:outerShdw blurRad="38100" dist="38100" dir="2700000" algn="tl">
                  <a:srgbClr val="000000"/>
                </a:outerShdw>
              </a:effectLst>
              <a:latin typeface="+mn-lt"/>
            </a:endParaRPr>
          </a:p>
          <a:p>
            <a:pPr marL="342900" indent="-342900" algn="l">
              <a:spcBef>
                <a:spcPct val="20000"/>
              </a:spcBef>
              <a:buClr>
                <a:schemeClr val="hlink"/>
              </a:buClr>
              <a:buSzPct val="70000"/>
              <a:buFont typeface="Wingdings" pitchFamily="2" charset="2"/>
              <a:buChar char="n"/>
              <a:defRPr/>
            </a:pPr>
            <a:r>
              <a:rPr lang="el-GR" sz="2200" kern="0" dirty="0">
                <a:effectLst>
                  <a:outerShdw blurRad="38100" dist="38100" dir="2700000" algn="tl">
                    <a:srgbClr val="000000"/>
                  </a:outerShdw>
                </a:effectLst>
                <a:latin typeface="+mn-lt"/>
              </a:rPr>
              <a:t>Οπτικοκινητικό συντονισμό </a:t>
            </a:r>
            <a:r>
              <a:rPr lang="el-GR" sz="1600" kern="0" dirty="0">
                <a:effectLst>
                  <a:outerShdw blurRad="38100" dist="38100" dir="2700000" algn="tl">
                    <a:srgbClr val="000000"/>
                  </a:outerShdw>
                </a:effectLst>
                <a:latin typeface="+mn-lt"/>
              </a:rPr>
              <a:t>(</a:t>
            </a:r>
            <a:r>
              <a:rPr lang="en-US" sz="1600" kern="0" dirty="0">
                <a:effectLst>
                  <a:outerShdw blurRad="38100" dist="38100" dir="2700000" algn="tl">
                    <a:srgbClr val="000000"/>
                  </a:outerShdw>
                </a:effectLst>
                <a:latin typeface="+mn-lt"/>
              </a:rPr>
              <a:t>Fournier, Hass, </a:t>
            </a:r>
            <a:r>
              <a:rPr lang="en-US" sz="1600" kern="0" dirty="0" err="1">
                <a:effectLst>
                  <a:outerShdw blurRad="38100" dist="38100" dir="2700000" algn="tl">
                    <a:srgbClr val="000000"/>
                  </a:outerShdw>
                </a:effectLst>
                <a:latin typeface="+mn-lt"/>
              </a:rPr>
              <a:t>Naik</a:t>
            </a:r>
            <a:r>
              <a:rPr lang="en-US" sz="1600" kern="0" dirty="0">
                <a:effectLst>
                  <a:outerShdw blurRad="38100" dist="38100" dir="2700000" algn="tl">
                    <a:srgbClr val="000000"/>
                  </a:outerShdw>
                </a:effectLst>
                <a:latin typeface="+mn-lt"/>
              </a:rPr>
              <a:t>, </a:t>
            </a:r>
            <a:r>
              <a:rPr lang="en-US" sz="1600" kern="0" dirty="0" err="1">
                <a:effectLst>
                  <a:outerShdw blurRad="38100" dist="38100" dir="2700000" algn="tl">
                    <a:srgbClr val="000000"/>
                  </a:outerShdw>
                </a:effectLst>
                <a:latin typeface="+mn-lt"/>
              </a:rPr>
              <a:t>Lodha</a:t>
            </a:r>
            <a:r>
              <a:rPr lang="en-US" sz="1600" kern="0" dirty="0">
                <a:effectLst>
                  <a:outerShdw blurRad="38100" dist="38100" dir="2700000" algn="tl">
                    <a:srgbClr val="000000"/>
                  </a:outerShdw>
                </a:effectLst>
                <a:latin typeface="+mn-lt"/>
              </a:rPr>
              <a:t> &amp; </a:t>
            </a:r>
            <a:r>
              <a:rPr lang="en-US" sz="1600" kern="0" dirty="0" err="1">
                <a:effectLst>
                  <a:outerShdw blurRad="38100" dist="38100" dir="2700000" algn="tl">
                    <a:srgbClr val="000000"/>
                  </a:outerShdw>
                </a:effectLst>
                <a:latin typeface="+mn-lt"/>
              </a:rPr>
              <a:t>Cauraugh</a:t>
            </a:r>
            <a:r>
              <a:rPr lang="en-US" sz="1600" kern="0" dirty="0">
                <a:effectLst>
                  <a:outerShdw blurRad="38100" dist="38100" dir="2700000" algn="tl">
                    <a:srgbClr val="000000"/>
                  </a:outerShdw>
                </a:effectLst>
                <a:latin typeface="+mn-lt"/>
              </a:rPr>
              <a:t>, 2010)</a:t>
            </a:r>
            <a:endParaRPr lang="en-US" sz="2200" kern="0" dirty="0">
              <a:effectLst>
                <a:outerShdw blurRad="38100" dist="38100" dir="2700000" algn="tl">
                  <a:srgbClr val="000000"/>
                </a:outerShdw>
              </a:effectLst>
              <a:latin typeface="+mn-lt"/>
            </a:endParaRPr>
          </a:p>
          <a:p>
            <a:pPr marL="342900" indent="-342900" algn="l">
              <a:spcBef>
                <a:spcPct val="20000"/>
              </a:spcBef>
              <a:buClr>
                <a:schemeClr val="hlink"/>
              </a:buClr>
              <a:buSzPct val="70000"/>
              <a:buFont typeface="Wingdings" pitchFamily="2" charset="2"/>
              <a:buChar char="n"/>
              <a:defRPr/>
            </a:pPr>
            <a:r>
              <a:rPr lang="el-GR" sz="2200" kern="0" dirty="0">
                <a:effectLst>
                  <a:outerShdw blurRad="38100" dist="38100" dir="2700000" algn="tl">
                    <a:srgbClr val="000000"/>
                  </a:outerShdw>
                </a:effectLst>
                <a:latin typeface="+mn-lt"/>
              </a:rPr>
              <a:t>Ισορροπία </a:t>
            </a:r>
            <a:r>
              <a:rPr lang="el-GR" sz="1600" kern="0" dirty="0">
                <a:effectLst>
                  <a:outerShdw blurRad="38100" dist="38100" dir="2700000" algn="tl">
                    <a:srgbClr val="000000"/>
                  </a:outerShdw>
                </a:effectLst>
                <a:latin typeface="+mn-lt"/>
              </a:rPr>
              <a:t>(</a:t>
            </a:r>
            <a:r>
              <a:rPr lang="en-US" sz="1600" kern="0" dirty="0" err="1">
                <a:effectLst>
                  <a:outerShdw blurRad="38100" dist="38100" dir="2700000" algn="tl">
                    <a:srgbClr val="000000"/>
                  </a:outerShdw>
                </a:effectLst>
                <a:latin typeface="+mn-lt"/>
              </a:rPr>
              <a:t>Minshew</a:t>
            </a:r>
            <a:r>
              <a:rPr lang="en-US" sz="1600" kern="0" dirty="0">
                <a:effectLst>
                  <a:outerShdw blurRad="38100" dist="38100" dir="2700000" algn="tl">
                    <a:srgbClr val="000000"/>
                  </a:outerShdw>
                </a:effectLst>
                <a:latin typeface="+mn-lt"/>
              </a:rPr>
              <a:t>, Sung, Jones &amp; Furman, 2004)</a:t>
            </a:r>
            <a:endParaRPr lang="en-US" sz="2400" kern="0" dirty="0">
              <a:effectLst>
                <a:outerShdw blurRad="38100" dist="38100" dir="2700000" algn="tl">
                  <a:srgbClr val="000000"/>
                </a:outerShdw>
              </a:effectLst>
              <a:latin typeface="+mn-lt"/>
            </a:endParaRPr>
          </a:p>
        </p:txBody>
      </p:sp>
      <p:sp>
        <p:nvSpPr>
          <p:cNvPr id="6" name="3 - Θέση περιεχομένου"/>
          <p:cNvSpPr txBox="1">
            <a:spLocks/>
          </p:cNvSpPr>
          <p:nvPr/>
        </p:nvSpPr>
        <p:spPr>
          <a:xfrm>
            <a:off x="4876800" y="1828800"/>
            <a:ext cx="4267200" cy="4198938"/>
          </a:xfrm>
          <a:prstGeom prst="rect">
            <a:avLst/>
          </a:prstGeom>
        </p:spPr>
        <p:txBody>
          <a:bodyPr/>
          <a:lstStyle/>
          <a:p>
            <a:pPr marL="342900" indent="-342900" algn="l">
              <a:spcBef>
                <a:spcPct val="20000"/>
              </a:spcBef>
              <a:buClr>
                <a:schemeClr val="hlink"/>
              </a:buClr>
              <a:buSzPct val="70000"/>
              <a:buFont typeface="Wingdings" pitchFamily="2" charset="2"/>
              <a:buChar char="n"/>
              <a:defRPr/>
            </a:pPr>
            <a:r>
              <a:rPr lang="el-GR" sz="2400" kern="0" dirty="0">
                <a:effectLst>
                  <a:outerShdw blurRad="38100" dist="38100" dir="2700000" algn="tl">
                    <a:srgbClr val="000000"/>
                  </a:outerShdw>
                </a:effectLst>
                <a:latin typeface="+mn-lt"/>
              </a:rPr>
              <a:t>Υποτονία ή Υπερτονία</a:t>
            </a:r>
          </a:p>
          <a:p>
            <a:pPr marL="342900" indent="-342900" algn="l">
              <a:spcBef>
                <a:spcPct val="20000"/>
              </a:spcBef>
              <a:buClr>
                <a:schemeClr val="hlink"/>
              </a:buClr>
              <a:buSzPct val="70000"/>
              <a:defRPr/>
            </a:pPr>
            <a:r>
              <a:rPr lang="el-GR" kern="0" dirty="0">
                <a:effectLst>
                  <a:outerShdw blurRad="38100" dist="38100" dir="2700000" algn="tl">
                    <a:srgbClr val="000000"/>
                  </a:outerShdw>
                </a:effectLst>
                <a:latin typeface="+mn-lt"/>
              </a:rPr>
              <a:t>(</a:t>
            </a:r>
            <a:r>
              <a:rPr lang="en-US" kern="0" dirty="0">
                <a:effectLst>
                  <a:outerShdw blurRad="38100" dist="38100" dir="2700000" algn="tl">
                    <a:srgbClr val="000000"/>
                  </a:outerShdw>
                </a:effectLst>
                <a:latin typeface="+mn-lt"/>
              </a:rPr>
              <a:t>Ming, </a:t>
            </a:r>
            <a:r>
              <a:rPr lang="en-US" kern="0" dirty="0" err="1">
                <a:effectLst>
                  <a:outerShdw blurRad="38100" dist="38100" dir="2700000" algn="tl">
                    <a:srgbClr val="000000"/>
                  </a:outerShdw>
                </a:effectLst>
                <a:latin typeface="+mn-lt"/>
              </a:rPr>
              <a:t>Brimacombe</a:t>
            </a:r>
            <a:r>
              <a:rPr lang="en-US" kern="0" dirty="0">
                <a:effectLst>
                  <a:outerShdw blurRad="38100" dist="38100" dir="2700000" algn="tl">
                    <a:srgbClr val="000000"/>
                  </a:outerShdw>
                </a:effectLst>
                <a:latin typeface="+mn-lt"/>
              </a:rPr>
              <a:t> &amp; Wagner, 2007)</a:t>
            </a:r>
            <a:endParaRPr lang="el-GR" kern="0" dirty="0">
              <a:effectLst>
                <a:outerShdw blurRad="38100" dist="38100" dir="2700000" algn="tl">
                  <a:srgbClr val="000000"/>
                </a:outerShdw>
              </a:effectLst>
              <a:latin typeface="+mn-lt"/>
            </a:endParaRPr>
          </a:p>
          <a:p>
            <a:pPr marL="342900" indent="-342900" algn="l">
              <a:spcBef>
                <a:spcPct val="20000"/>
              </a:spcBef>
              <a:buClr>
                <a:schemeClr val="hlink"/>
              </a:buClr>
              <a:buSzPct val="70000"/>
              <a:defRPr/>
            </a:pPr>
            <a:endParaRPr lang="en-US" sz="2400" kern="0" dirty="0">
              <a:effectLst>
                <a:outerShdw blurRad="38100" dist="38100" dir="2700000" algn="tl">
                  <a:srgbClr val="000000"/>
                </a:outerShdw>
              </a:effectLst>
              <a:latin typeface="+mn-lt"/>
            </a:endParaRPr>
          </a:p>
          <a:p>
            <a:pPr marL="342900" indent="-342900" algn="l">
              <a:spcBef>
                <a:spcPct val="20000"/>
              </a:spcBef>
              <a:buClr>
                <a:schemeClr val="hlink"/>
              </a:buClr>
              <a:buSzPct val="70000"/>
              <a:buFont typeface="Wingdings" pitchFamily="2" charset="2"/>
              <a:buChar char="n"/>
              <a:defRPr/>
            </a:pPr>
            <a:r>
              <a:rPr lang="el-GR" sz="2400" kern="0" dirty="0">
                <a:effectLst>
                  <a:outerShdw blurRad="38100" dist="38100" dir="2700000" algn="tl">
                    <a:srgbClr val="000000"/>
                  </a:outerShdw>
                </a:effectLst>
                <a:latin typeface="+mn-lt"/>
              </a:rPr>
              <a:t>Προβλήματα στην όρθια  στάση του σώματος </a:t>
            </a:r>
          </a:p>
          <a:p>
            <a:pPr marL="342900" indent="-342900" algn="l">
              <a:spcBef>
                <a:spcPct val="20000"/>
              </a:spcBef>
              <a:buClr>
                <a:schemeClr val="hlink"/>
              </a:buClr>
              <a:buSzPct val="70000"/>
              <a:defRPr/>
            </a:pPr>
            <a:r>
              <a:rPr lang="el-GR" sz="1600" kern="0" dirty="0">
                <a:effectLst>
                  <a:outerShdw blurRad="38100" dist="38100" dir="2700000" algn="tl">
                    <a:srgbClr val="000000"/>
                  </a:outerShdw>
                </a:effectLst>
                <a:latin typeface="+mn-lt"/>
              </a:rPr>
              <a:t>(</a:t>
            </a:r>
            <a:r>
              <a:rPr lang="en-US" sz="1600" kern="0" dirty="0">
                <a:effectLst>
                  <a:outerShdw blurRad="38100" dist="38100" dir="2700000" algn="tl">
                    <a:srgbClr val="000000"/>
                  </a:outerShdw>
                </a:effectLst>
                <a:latin typeface="+mn-lt"/>
              </a:rPr>
              <a:t>Downey &amp; Rapport, 2012)</a:t>
            </a:r>
            <a:endParaRPr lang="el-GR" sz="1600" kern="0" dirty="0">
              <a:effectLst>
                <a:outerShdw blurRad="38100" dist="38100" dir="2700000" algn="tl">
                  <a:srgbClr val="000000"/>
                </a:outerShdw>
              </a:effectLst>
              <a:latin typeface="+mn-lt"/>
            </a:endParaRPr>
          </a:p>
          <a:p>
            <a:pPr marL="342900" indent="-342900" algn="l">
              <a:spcBef>
                <a:spcPct val="20000"/>
              </a:spcBef>
              <a:buClr>
                <a:schemeClr val="hlink"/>
              </a:buClr>
              <a:buSzPct val="70000"/>
              <a:defRPr/>
            </a:pPr>
            <a:endParaRPr lang="en-US" sz="1600" kern="0" dirty="0">
              <a:effectLst>
                <a:outerShdw blurRad="38100" dist="38100" dir="2700000" algn="tl">
                  <a:srgbClr val="000000"/>
                </a:outerShdw>
              </a:effectLst>
              <a:latin typeface="+mn-lt"/>
            </a:endParaRPr>
          </a:p>
          <a:p>
            <a:pPr marL="342900" indent="-342900" algn="l">
              <a:spcBef>
                <a:spcPct val="20000"/>
              </a:spcBef>
              <a:buClr>
                <a:schemeClr val="hlink"/>
              </a:buClr>
              <a:buSzPct val="70000"/>
              <a:buFont typeface="Wingdings" pitchFamily="2" charset="2"/>
              <a:buChar char="n"/>
              <a:defRPr/>
            </a:pPr>
            <a:r>
              <a:rPr lang="el-GR" sz="2400" kern="0" dirty="0">
                <a:effectLst>
                  <a:outerShdw blurRad="38100" dist="38100" dir="2700000" algn="tl">
                    <a:srgbClr val="000000"/>
                  </a:outerShdw>
                </a:effectLst>
                <a:latin typeface="+mn-lt"/>
              </a:rPr>
              <a:t>Περπάτημα </a:t>
            </a:r>
          </a:p>
          <a:p>
            <a:pPr marL="342900" indent="-342900" algn="l">
              <a:spcBef>
                <a:spcPct val="20000"/>
              </a:spcBef>
              <a:buClr>
                <a:schemeClr val="hlink"/>
              </a:buClr>
              <a:buSzPct val="70000"/>
              <a:buFont typeface="Wingdings" pitchFamily="2" charset="2"/>
              <a:buChar char="n"/>
              <a:defRPr/>
            </a:pPr>
            <a:r>
              <a:rPr lang="el-GR" sz="2400" kern="0" dirty="0">
                <a:effectLst>
                  <a:outerShdw blurRad="38100" dist="38100" dir="2700000" algn="tl">
                    <a:srgbClr val="000000"/>
                  </a:outerShdw>
                </a:effectLst>
                <a:latin typeface="+mn-lt"/>
              </a:rPr>
              <a:t>και ατελή κινητικά πρότυπα</a:t>
            </a:r>
          </a:p>
          <a:p>
            <a:pPr marL="342900" indent="-342900" algn="l">
              <a:spcBef>
                <a:spcPct val="20000"/>
              </a:spcBef>
              <a:buClr>
                <a:schemeClr val="hlink"/>
              </a:buClr>
              <a:buSzPct val="70000"/>
              <a:buFont typeface="Wingdings" pitchFamily="2" charset="2"/>
              <a:buChar char="n"/>
              <a:defRPr/>
            </a:pPr>
            <a:endParaRPr lang="el-GR" sz="2400" kern="0" dirty="0">
              <a:effectLst>
                <a:outerShdw blurRad="38100" dist="38100" dir="2700000" algn="tl">
                  <a:srgbClr val="000000"/>
                </a:outerShdw>
              </a:effectLst>
              <a:latin typeface="+mn-lt"/>
            </a:endParaRPr>
          </a:p>
          <a:p>
            <a:pPr marL="342900" indent="-342900" algn="l">
              <a:spcBef>
                <a:spcPct val="20000"/>
              </a:spcBef>
              <a:buClr>
                <a:schemeClr val="hlink"/>
              </a:buClr>
              <a:buSzPct val="70000"/>
              <a:defRPr/>
            </a:pPr>
            <a:r>
              <a:rPr lang="el-GR" sz="1600" kern="0" dirty="0">
                <a:effectLst>
                  <a:outerShdw blurRad="38100" dist="38100" dir="2700000" algn="tl">
                    <a:srgbClr val="000000"/>
                  </a:outerShdw>
                </a:effectLst>
                <a:latin typeface="+mn-lt"/>
              </a:rPr>
              <a:t>(</a:t>
            </a:r>
            <a:r>
              <a:rPr lang="en-US" sz="1600" kern="0" dirty="0" err="1">
                <a:effectLst>
                  <a:outerShdw blurRad="38100" dist="38100" dir="2700000" algn="tl">
                    <a:srgbClr val="000000"/>
                  </a:outerShdw>
                </a:effectLst>
                <a:latin typeface="+mn-lt"/>
              </a:rPr>
              <a:t>Jansiewicz</a:t>
            </a:r>
            <a:r>
              <a:rPr lang="en-US" sz="1600" kern="0" dirty="0">
                <a:effectLst>
                  <a:outerShdw blurRad="38100" dist="38100" dir="2700000" algn="tl">
                    <a:srgbClr val="000000"/>
                  </a:outerShdw>
                </a:effectLst>
                <a:latin typeface="+mn-lt"/>
              </a:rPr>
              <a:t>, Goldberg, </a:t>
            </a:r>
            <a:r>
              <a:rPr lang="en-US" sz="1600" kern="0" dirty="0" err="1">
                <a:effectLst>
                  <a:outerShdw blurRad="38100" dist="38100" dir="2700000" algn="tl">
                    <a:srgbClr val="000000"/>
                  </a:outerShdw>
                </a:effectLst>
                <a:latin typeface="+mn-lt"/>
              </a:rPr>
              <a:t>Newschaffer</a:t>
            </a:r>
            <a:r>
              <a:rPr lang="en-US" sz="1600" kern="0" dirty="0">
                <a:effectLst>
                  <a:outerShdw blurRad="38100" dist="38100" dir="2700000" algn="tl">
                    <a:srgbClr val="000000"/>
                  </a:outerShdw>
                </a:effectLst>
                <a:latin typeface="+mn-lt"/>
              </a:rPr>
              <a:t>, </a:t>
            </a:r>
            <a:r>
              <a:rPr lang="en-US" sz="1600" kern="0" dirty="0" err="1">
                <a:effectLst>
                  <a:outerShdw blurRad="38100" dist="38100" dir="2700000" algn="tl">
                    <a:srgbClr val="000000"/>
                  </a:outerShdw>
                </a:effectLst>
                <a:latin typeface="+mn-lt"/>
              </a:rPr>
              <a:t>Denckla</a:t>
            </a:r>
            <a:r>
              <a:rPr lang="en-US" sz="1600" kern="0" dirty="0">
                <a:effectLst>
                  <a:outerShdw blurRad="38100" dist="38100" dir="2700000" algn="tl">
                    <a:srgbClr val="000000"/>
                  </a:outerShdw>
                </a:effectLst>
                <a:latin typeface="+mn-lt"/>
              </a:rPr>
              <a:t>, </a:t>
            </a:r>
            <a:r>
              <a:rPr lang="en-US" sz="1600" kern="0" dirty="0" err="1">
                <a:effectLst>
                  <a:outerShdw blurRad="38100" dist="38100" dir="2700000" algn="tl">
                    <a:srgbClr val="000000"/>
                  </a:outerShdw>
                </a:effectLst>
                <a:latin typeface="+mn-lt"/>
              </a:rPr>
              <a:t>Landa</a:t>
            </a:r>
            <a:r>
              <a:rPr lang="en-US" sz="1600" kern="0" dirty="0">
                <a:effectLst>
                  <a:outerShdw blurRad="38100" dist="38100" dir="2700000" algn="tl">
                    <a:srgbClr val="000000"/>
                  </a:outerShdw>
                </a:effectLst>
                <a:latin typeface="+mn-lt"/>
              </a:rPr>
              <a:t> &amp; </a:t>
            </a:r>
            <a:r>
              <a:rPr lang="en-US" sz="1600" kern="0" dirty="0" err="1">
                <a:effectLst>
                  <a:outerShdw blurRad="38100" dist="38100" dir="2700000" algn="tl">
                    <a:srgbClr val="000000"/>
                  </a:outerShdw>
                </a:effectLst>
                <a:latin typeface="+mn-lt"/>
              </a:rPr>
              <a:t>Mostofsky</a:t>
            </a:r>
            <a:r>
              <a:rPr lang="en-US" sz="1600" kern="0" dirty="0">
                <a:effectLst>
                  <a:outerShdw blurRad="38100" dist="38100" dir="2700000" algn="tl">
                    <a:srgbClr val="000000"/>
                  </a:outerShdw>
                </a:effectLst>
                <a:latin typeface="+mn-lt"/>
              </a:rPr>
              <a:t>, 2006</a:t>
            </a:r>
            <a:r>
              <a:rPr lang="el-GR" sz="1600" kern="0" dirty="0">
                <a:effectLst>
                  <a:outerShdw blurRad="38100" dist="38100" dir="2700000" algn="tl">
                    <a:srgbClr val="000000"/>
                  </a:outerShdw>
                </a:effectLst>
                <a:latin typeface="+mn-lt"/>
              </a:rPr>
              <a:t>;</a:t>
            </a:r>
            <a:r>
              <a:rPr lang="el-GR" sz="2400" kern="0" dirty="0">
                <a:effectLst>
                  <a:outerShdw blurRad="38100" dist="38100" dir="2700000" algn="tl">
                    <a:srgbClr val="000000"/>
                  </a:outerShdw>
                </a:effectLst>
                <a:latin typeface="+mn-lt"/>
              </a:rPr>
              <a:t> </a:t>
            </a:r>
            <a:r>
              <a:rPr lang="en-US" sz="1600" kern="0" dirty="0">
                <a:effectLst>
                  <a:outerShdw blurRad="38100" dist="38100" dir="2700000" algn="tl">
                    <a:srgbClr val="000000"/>
                  </a:outerShdw>
                </a:effectLst>
                <a:latin typeface="+mn-lt"/>
              </a:rPr>
              <a:t>Baxter, 2012; Downey  Rapport, 2012)</a:t>
            </a:r>
            <a:endParaRPr lang="en-US" sz="2400" kern="0" dirty="0">
              <a:effectLst>
                <a:outerShdw blurRad="38100" dist="38100" dir="2700000" algn="tl">
                  <a:srgbClr val="000000"/>
                </a:outerShdw>
              </a:effectLst>
              <a:latin typeface="+mn-lt"/>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153400" y="6096000"/>
            <a:ext cx="609600" cy="476250"/>
          </a:xfrm>
        </p:spPr>
        <p:txBody>
          <a:bodyPr/>
          <a:lstStyle/>
          <a:p>
            <a:pPr>
              <a:defRPr/>
            </a:pPr>
            <a:fld id="{C871F61A-908D-4471-8B15-4F223670C18F}" type="slidenum">
              <a:rPr lang="en-US" smtClean="0">
                <a:latin typeface="Arial" pitchFamily="34" charset="0"/>
              </a:rPr>
              <a:pPr>
                <a:defRPr/>
              </a:pPr>
              <a:t>11</a:t>
            </a:fld>
            <a:endParaRPr lang="en-US" dirty="0" smtClean="0">
              <a:latin typeface="Arial" pitchFamily="34" charset="0"/>
            </a:endParaRPr>
          </a:p>
        </p:txBody>
      </p:sp>
      <p:sp>
        <p:nvSpPr>
          <p:cNvPr id="34819" name="Rectangle 9"/>
          <p:cNvSpPr>
            <a:spLocks noChangeArrowheads="1"/>
          </p:cNvSpPr>
          <p:nvPr/>
        </p:nvSpPr>
        <p:spPr bwMode="auto">
          <a:xfrm>
            <a:off x="457200" y="838200"/>
            <a:ext cx="8077200" cy="1200150"/>
          </a:xfrm>
          <a:prstGeom prst="rect">
            <a:avLst/>
          </a:prstGeom>
          <a:noFill/>
          <a:ln w="9525">
            <a:noFill/>
            <a:miter lim="800000"/>
            <a:headEnd/>
            <a:tailEnd/>
          </a:ln>
        </p:spPr>
        <p:txBody>
          <a:bodyPr>
            <a:spAutoFit/>
          </a:bodyPr>
          <a:lstStyle/>
          <a:p>
            <a:pPr indent="228600" algn="just"/>
            <a:r>
              <a:rPr lang="el-GR" sz="2400">
                <a:cs typeface="Times New Roman" pitchFamily="18" charset="0"/>
              </a:rPr>
              <a:t>Η κίνηση δεν αποτελεί  μεμονωμένο παράγοντα αλλά περιλαμβάνει γνωστικές και αντιληπτικές διεργασίες, που προηγούνται της κινητικής απάντησης.</a:t>
            </a:r>
          </a:p>
        </p:txBody>
      </p:sp>
      <p:sp>
        <p:nvSpPr>
          <p:cNvPr id="34820" name="Rectangle 6"/>
          <p:cNvSpPr>
            <a:spLocks noChangeArrowheads="1"/>
          </p:cNvSpPr>
          <p:nvPr/>
        </p:nvSpPr>
        <p:spPr bwMode="auto">
          <a:xfrm>
            <a:off x="381000" y="2895600"/>
            <a:ext cx="8458200" cy="2524125"/>
          </a:xfrm>
          <a:prstGeom prst="rect">
            <a:avLst/>
          </a:prstGeom>
          <a:noFill/>
          <a:ln w="9525">
            <a:noFill/>
            <a:miter lim="800000"/>
            <a:headEnd/>
            <a:tailEnd/>
          </a:ln>
        </p:spPr>
        <p:txBody>
          <a:bodyPr>
            <a:spAutoFit/>
          </a:bodyPr>
          <a:lstStyle/>
          <a:p>
            <a:pPr indent="228600" algn="l"/>
            <a:r>
              <a:rPr lang="el-GR" sz="2400">
                <a:cs typeface="Times New Roman" pitchFamily="18" charset="0"/>
              </a:rPr>
              <a:t>Επομένως, οι γνωστικές λειτουργίες συνδέονται άμεσα με την κινητική ανάπτυξη,</a:t>
            </a:r>
            <a:r>
              <a:rPr lang="el-GR" sz="2400">
                <a:cs typeface="Calibri" pitchFamily="34" charset="0"/>
              </a:rPr>
              <a:t> </a:t>
            </a:r>
            <a:r>
              <a:rPr lang="el-GR" sz="2400">
                <a:cs typeface="Times New Roman" pitchFamily="18" charset="0"/>
              </a:rPr>
              <a:t>μάθηση και απόδοση </a:t>
            </a:r>
            <a:r>
              <a:rPr lang="el-GR" sz="2000">
                <a:cs typeface="Times New Roman" pitchFamily="18" charset="0"/>
              </a:rPr>
              <a:t>(</a:t>
            </a:r>
            <a:r>
              <a:rPr lang="en-US" sz="2000">
                <a:cs typeface="Times New Roman" pitchFamily="18" charset="0"/>
              </a:rPr>
              <a:t>Asonitou</a:t>
            </a:r>
            <a:r>
              <a:rPr lang="el-GR" sz="2000">
                <a:cs typeface="Times New Roman" pitchFamily="18" charset="0"/>
              </a:rPr>
              <a:t> &amp; </a:t>
            </a:r>
            <a:r>
              <a:rPr lang="en-US" sz="2000">
                <a:cs typeface="Times New Roman" pitchFamily="18" charset="0"/>
              </a:rPr>
              <a:t>Koutsouki</a:t>
            </a:r>
            <a:r>
              <a:rPr lang="el-GR" sz="2000">
                <a:cs typeface="Times New Roman" pitchFamily="18" charset="0"/>
              </a:rPr>
              <a:t>, 2016).</a:t>
            </a:r>
            <a:r>
              <a:rPr lang="el-GR" sz="2000">
                <a:cs typeface="Calibri" pitchFamily="34" charset="0"/>
              </a:rPr>
              <a:t> </a:t>
            </a:r>
          </a:p>
          <a:p>
            <a:pPr indent="228600" algn="l"/>
            <a:r>
              <a:rPr lang="el-GR" sz="2400">
                <a:cs typeface="Times New Roman" pitchFamily="18" charset="0"/>
              </a:rPr>
              <a:t>Παράλληλα</a:t>
            </a:r>
            <a:r>
              <a:rPr lang="el-GR" sz="2400">
                <a:cs typeface="Calibri" pitchFamily="34" charset="0"/>
              </a:rPr>
              <a:t> αλληλεπιδρούν με τη γνωσιακή βάση (</a:t>
            </a:r>
            <a:r>
              <a:rPr lang="en-US" sz="2400">
                <a:cs typeface="Calibri" pitchFamily="34" charset="0"/>
              </a:rPr>
              <a:t>knowledge base)</a:t>
            </a:r>
            <a:r>
              <a:rPr lang="el-GR" sz="2400">
                <a:cs typeface="Calibri" pitchFamily="34" charset="0"/>
              </a:rPr>
              <a:t> του ανθρώπου, η οποία μεταβάλλεται με την ηλικία. </a:t>
            </a:r>
          </a:p>
          <a:p>
            <a:pPr indent="228600" algn="l"/>
            <a:r>
              <a:rPr lang="el-GR" sz="2000">
                <a:cs typeface="Calibri" pitchFamily="34" charset="0"/>
              </a:rPr>
              <a:t>(</a:t>
            </a:r>
            <a:r>
              <a:rPr lang="el-GR" sz="2000"/>
              <a:t>Diamond, 2000; Roebers &amp; Kauer, 2009; </a:t>
            </a:r>
            <a:r>
              <a:rPr lang="en-GB" sz="2000">
                <a:cs typeface="Calibri" pitchFamily="34" charset="0"/>
              </a:rPr>
              <a:t>Keat</a:t>
            </a:r>
            <a:r>
              <a:rPr lang="el-GR" sz="2000">
                <a:cs typeface="Calibri" pitchFamily="34" charset="0"/>
              </a:rPr>
              <a:t> &amp; </a:t>
            </a:r>
            <a:r>
              <a:rPr lang="en-GB" sz="2000">
                <a:cs typeface="Calibri" pitchFamily="34" charset="0"/>
              </a:rPr>
              <a:t>Ismail</a:t>
            </a:r>
            <a:r>
              <a:rPr lang="el-GR" sz="2000">
                <a:cs typeface="Calibri" pitchFamily="34" charset="0"/>
              </a:rPr>
              <a:t>, 2011)</a:t>
            </a:r>
            <a:endParaRPr lang="el-GR" sz="2000"/>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248400"/>
            <a:ext cx="2133600" cy="476250"/>
          </a:xfrm>
        </p:spPr>
        <p:txBody>
          <a:bodyPr/>
          <a:lstStyle/>
          <a:p>
            <a:pPr algn="l">
              <a:defRPr/>
            </a:pPr>
            <a:fld id="{3B70A494-4EE5-49D0-8FC6-6C0E60472F43}" type="slidenum">
              <a:rPr lang="en-US" smtClean="0">
                <a:latin typeface="Arial" pitchFamily="34" charset="0"/>
              </a:rPr>
              <a:pPr algn="l">
                <a:defRPr/>
              </a:pPr>
              <a:t>12</a:t>
            </a:fld>
            <a:endParaRPr lang="en-US" smtClean="0">
              <a:latin typeface="Arial" pitchFamily="34" charset="0"/>
            </a:endParaRPr>
          </a:p>
        </p:txBody>
      </p:sp>
      <p:sp>
        <p:nvSpPr>
          <p:cNvPr id="35843" name="Slide Number Placeholder 4"/>
          <p:cNvSpPr txBox="1">
            <a:spLocks/>
          </p:cNvSpPr>
          <p:nvPr/>
        </p:nvSpPr>
        <p:spPr bwMode="auto">
          <a:xfrm>
            <a:off x="6553200" y="6248400"/>
            <a:ext cx="2133600" cy="476250"/>
          </a:xfrm>
          <a:prstGeom prst="rect">
            <a:avLst/>
          </a:prstGeom>
          <a:noFill/>
          <a:ln w="9525">
            <a:noFill/>
            <a:miter lim="800000"/>
            <a:headEnd/>
            <a:tailEnd/>
          </a:ln>
        </p:spPr>
        <p:txBody>
          <a:bodyPr anchor="b"/>
          <a:lstStyle/>
          <a:p>
            <a:pPr algn="r"/>
            <a:fld id="{58497F30-CEF2-4D50-AE55-1B6220C0BBA0}" type="slidenum">
              <a:rPr lang="en-US" sz="1200">
                <a:latin typeface="Arial" pitchFamily="34" charset="0"/>
              </a:rPr>
              <a:pPr algn="r"/>
              <a:t>12</a:t>
            </a:fld>
            <a:endParaRPr lang="en-US" sz="1200">
              <a:latin typeface="Arial" pitchFamily="34" charset="0"/>
            </a:endParaRPr>
          </a:p>
        </p:txBody>
      </p:sp>
      <p:grpSp>
        <p:nvGrpSpPr>
          <p:cNvPr id="4" name="Group 6"/>
          <p:cNvGrpSpPr>
            <a:grpSpLocks/>
          </p:cNvGrpSpPr>
          <p:nvPr/>
        </p:nvGrpSpPr>
        <p:grpSpPr bwMode="auto">
          <a:xfrm>
            <a:off x="304800" y="504825"/>
            <a:ext cx="8458200" cy="4589463"/>
            <a:chOff x="384" y="1038"/>
            <a:chExt cx="5328" cy="2891"/>
          </a:xfrm>
        </p:grpSpPr>
        <p:grpSp>
          <p:nvGrpSpPr>
            <p:cNvPr id="35849" name="Group 7"/>
            <p:cNvGrpSpPr>
              <a:grpSpLocks/>
            </p:cNvGrpSpPr>
            <p:nvPr/>
          </p:nvGrpSpPr>
          <p:grpSpPr bwMode="auto">
            <a:xfrm>
              <a:off x="384" y="1038"/>
              <a:ext cx="308" cy="404"/>
              <a:chOff x="384" y="1038"/>
              <a:chExt cx="308" cy="404"/>
            </a:xfrm>
          </p:grpSpPr>
          <p:pic>
            <p:nvPicPr>
              <p:cNvPr id="35851" name="Picture 8" descr="1BTN460"/>
              <p:cNvPicPr>
                <a:picLocks noChangeAspect="1" noChangeArrowheads="1"/>
              </p:cNvPicPr>
              <p:nvPr/>
            </p:nvPicPr>
            <p:blipFill>
              <a:blip r:embed="rId2" cstate="print"/>
              <a:srcRect/>
              <a:stretch>
                <a:fillRect/>
              </a:stretch>
            </p:blipFill>
            <p:spPr bwMode="auto">
              <a:xfrm>
                <a:off x="384" y="1152"/>
                <a:ext cx="144" cy="144"/>
              </a:xfrm>
              <a:prstGeom prst="rect">
                <a:avLst/>
              </a:prstGeom>
              <a:noFill/>
              <a:ln w="9525">
                <a:noFill/>
                <a:miter lim="800000"/>
                <a:headEnd/>
                <a:tailEnd/>
              </a:ln>
            </p:spPr>
          </p:pic>
          <p:sp>
            <p:nvSpPr>
              <p:cNvPr id="8" name="Rectangle 9"/>
              <p:cNvSpPr>
                <a:spLocks noChangeArrowheads="1"/>
              </p:cNvSpPr>
              <p:nvPr/>
            </p:nvSpPr>
            <p:spPr bwMode="auto">
              <a:xfrm>
                <a:off x="576" y="1038"/>
                <a:ext cx="116" cy="404"/>
              </a:xfrm>
              <a:prstGeom prst="rect">
                <a:avLst/>
              </a:prstGeom>
              <a:noFill/>
              <a:ln w="25400">
                <a:noFill/>
                <a:miter lim="800000"/>
                <a:headEnd/>
                <a:tailEnd/>
              </a:ln>
              <a:effectLst>
                <a:outerShdw dist="107763" dir="8100000" algn="ctr" rotWithShape="0">
                  <a:schemeClr val="bg2">
                    <a:alpha val="50000"/>
                  </a:schemeClr>
                </a:outerShdw>
              </a:effectLst>
            </p:spPr>
            <p:txBody>
              <a:bodyPr wrap="none">
                <a:spAutoFit/>
              </a:bodyPr>
              <a:lstStyle/>
              <a:p>
                <a:pPr algn="l">
                  <a:defRPr/>
                </a:pPr>
                <a:endParaRPr lang="el-GR" sz="3600">
                  <a:solidFill>
                    <a:srgbClr val="FFFF00"/>
                  </a:solidFill>
                  <a:effectLst>
                    <a:outerShdw blurRad="38100" dist="38100" dir="2700000" algn="tl">
                      <a:srgbClr val="000000"/>
                    </a:outerShdw>
                  </a:effectLst>
                </a:endParaRPr>
              </a:p>
            </p:txBody>
          </p:sp>
        </p:grpSp>
        <p:sp>
          <p:nvSpPr>
            <p:cNvPr id="6" name="Text Box 10"/>
            <p:cNvSpPr txBox="1">
              <a:spLocks noChangeArrowheads="1"/>
            </p:cNvSpPr>
            <p:nvPr/>
          </p:nvSpPr>
          <p:spPr bwMode="auto">
            <a:xfrm>
              <a:off x="1392" y="1056"/>
              <a:ext cx="4320" cy="2873"/>
            </a:xfrm>
            <a:prstGeom prst="rect">
              <a:avLst/>
            </a:prstGeom>
            <a:noFill/>
            <a:ln w="25400" algn="ctr">
              <a:noFill/>
              <a:miter lim="800000"/>
              <a:headEnd/>
              <a:tailEnd/>
            </a:ln>
            <a:effectLst/>
          </p:spPr>
          <p:txBody>
            <a:bodyPr>
              <a:spAutoFit/>
            </a:bodyPr>
            <a:lstStyle/>
            <a:p>
              <a:pPr algn="l">
                <a:defRPr/>
              </a:pPr>
              <a:endParaRPr lang="el-GR" sz="2400" dirty="0">
                <a:effectLst>
                  <a:outerShdw blurRad="38100" dist="38100" dir="2700000" algn="tl">
                    <a:srgbClr val="000000"/>
                  </a:outerShdw>
                </a:effectLst>
              </a:endParaRPr>
            </a:p>
            <a:p>
              <a:pPr algn="l">
                <a:buFont typeface="Wingdings" pitchFamily="2" charset="2"/>
                <a:buChar char="v"/>
                <a:defRPr/>
              </a:pPr>
              <a:r>
                <a:rPr kumimoji="1" lang="el-GR" sz="3200" dirty="0"/>
                <a:t>Μια γνωστική προσέγγιση των</a:t>
              </a:r>
              <a:r>
                <a:rPr kumimoji="1" lang="en-US" sz="3200" dirty="0"/>
                <a:t> </a:t>
              </a:r>
              <a:r>
                <a:rPr kumimoji="1" lang="el-GR" sz="3200" dirty="0"/>
                <a:t>κινητικών &amp;  μαθησιακών δυσκολιών.</a:t>
              </a:r>
            </a:p>
            <a:p>
              <a:pPr algn="l">
                <a:buFont typeface="Wingdings" pitchFamily="2" charset="2"/>
                <a:buChar char="v"/>
                <a:defRPr/>
              </a:pPr>
              <a:r>
                <a:rPr kumimoji="1" lang="el-GR" sz="3200" dirty="0"/>
                <a:t>Αξιολόγηση γνωστικών-κινητικών δεξιοτήτων που οδηγούν στην απόκτηση της γνώσης και κατά συνέπεια στη μάθηση.</a:t>
              </a:r>
            </a:p>
            <a:p>
              <a:pPr algn="l">
                <a:spcBef>
                  <a:spcPct val="20000"/>
                </a:spcBef>
                <a:buClr>
                  <a:schemeClr val="accent2"/>
                </a:buClr>
                <a:buFont typeface="Arial" pitchFamily="34" charset="0"/>
                <a:buChar char="•"/>
                <a:defRPr/>
              </a:pPr>
              <a:endParaRPr kumimoji="1" lang="el-GR" sz="3200" dirty="0"/>
            </a:p>
            <a:p>
              <a:pPr algn="l">
                <a:lnSpc>
                  <a:spcPct val="150000"/>
                </a:lnSpc>
                <a:defRPr/>
              </a:pPr>
              <a:r>
                <a:rPr kumimoji="1" lang="en-US" sz="2400" dirty="0"/>
                <a:t>- </a:t>
              </a:r>
              <a:r>
                <a:rPr kumimoji="1" lang="el-GR" sz="2400" dirty="0"/>
                <a:t>Θεωρία </a:t>
              </a:r>
              <a:r>
                <a:rPr kumimoji="1" lang="en-US" sz="2400" dirty="0"/>
                <a:t>PASS (1979)      - CAS (1997; 2014)             </a:t>
              </a:r>
              <a:endParaRPr lang="el-GR" sz="3200" dirty="0">
                <a:solidFill>
                  <a:srgbClr val="FFFF00"/>
                </a:solidFill>
                <a:effectLst>
                  <a:outerShdw blurRad="38100" dist="38100" dir="2700000" algn="tl">
                    <a:srgbClr val="000000"/>
                  </a:outerShdw>
                </a:effectLst>
              </a:endParaRPr>
            </a:p>
          </p:txBody>
        </p:sp>
      </p:grpSp>
      <p:sp>
        <p:nvSpPr>
          <p:cNvPr id="9" name="Text Box 11"/>
          <p:cNvSpPr txBox="1">
            <a:spLocks noChangeArrowheads="1"/>
          </p:cNvSpPr>
          <p:nvPr/>
        </p:nvSpPr>
        <p:spPr bwMode="auto">
          <a:xfrm>
            <a:off x="609600" y="5791200"/>
            <a:ext cx="7924800" cy="579438"/>
          </a:xfrm>
          <a:prstGeom prst="rect">
            <a:avLst/>
          </a:prstGeom>
          <a:noFill/>
          <a:ln w="25400" algn="ctr">
            <a:noFill/>
            <a:miter lim="800000"/>
            <a:headEnd/>
            <a:tailEnd/>
          </a:ln>
          <a:effectLst>
            <a:outerShdw dist="107763" dir="8100000" algn="ctr" rotWithShape="0">
              <a:schemeClr val="bg2">
                <a:alpha val="50000"/>
              </a:schemeClr>
            </a:outerShdw>
          </a:effectLst>
        </p:spPr>
        <p:txBody>
          <a:bodyPr>
            <a:spAutoFit/>
          </a:bodyPr>
          <a:lstStyle/>
          <a:p>
            <a:pPr>
              <a:defRPr/>
            </a:pPr>
            <a:endParaRPr lang="el-GR" sz="3200"/>
          </a:p>
        </p:txBody>
      </p:sp>
      <p:sp>
        <p:nvSpPr>
          <p:cNvPr id="10" name="Rectangle 13"/>
          <p:cNvSpPr>
            <a:spLocks noChangeArrowheads="1"/>
          </p:cNvSpPr>
          <p:nvPr/>
        </p:nvSpPr>
        <p:spPr bwMode="auto">
          <a:xfrm>
            <a:off x="1295400" y="457200"/>
            <a:ext cx="2514600" cy="461665"/>
          </a:xfrm>
          <a:prstGeom prst="rect">
            <a:avLst/>
          </a:prstGeom>
          <a:noFill/>
          <a:ln w="25400" algn="ctr">
            <a:noFill/>
            <a:miter lim="800000"/>
            <a:headEnd/>
            <a:tailEnd/>
          </a:ln>
          <a:effectLst>
            <a:outerShdw dist="107763" dir="8100000" algn="ctr" rotWithShape="0">
              <a:schemeClr val="bg2">
                <a:alpha val="50000"/>
              </a:schemeClr>
            </a:outerShdw>
          </a:effectLst>
        </p:spPr>
        <p:txBody>
          <a:bodyPr>
            <a:spAutoFit/>
          </a:bodyPr>
          <a:lstStyle/>
          <a:p>
            <a:pPr>
              <a:defRPr/>
            </a:pPr>
            <a:r>
              <a:rPr lang="el-GR" sz="2400" dirty="0" smtClean="0">
                <a:solidFill>
                  <a:srgbClr val="FFC000"/>
                </a:solidFill>
                <a:effectLst>
                  <a:outerShdw blurRad="38100" dist="38100" dir="2700000" algn="tl">
                    <a:srgbClr val="000000">
                      <a:alpha val="43137"/>
                    </a:srgbClr>
                  </a:outerShdw>
                </a:effectLst>
                <a:latin typeface="Comic Sans MS" pitchFamily="66" charset="0"/>
              </a:rPr>
              <a:t>Ανάγκη για:</a:t>
            </a:r>
            <a:endParaRPr lang="el-GR" sz="2400" dirty="0">
              <a:solidFill>
                <a:srgbClr val="FFC000"/>
              </a:solidFill>
              <a:effectLst>
                <a:outerShdw blurRad="38100" dist="38100" dir="2700000" algn="tl">
                  <a:srgbClr val="000000">
                    <a:alpha val="43137"/>
                  </a:srgbClr>
                </a:outerShdw>
              </a:effectLst>
              <a:latin typeface="Comic Sans MS" pitchFamily="66" charset="0"/>
            </a:endParaRPr>
          </a:p>
        </p:txBody>
      </p:sp>
      <p:pic>
        <p:nvPicPr>
          <p:cNvPr id="11" name="Picture 14" descr="tsoylithra"/>
          <p:cNvPicPr>
            <a:picLocks noChangeAspect="1" noChangeArrowheads="1"/>
          </p:cNvPicPr>
          <p:nvPr/>
        </p:nvPicPr>
        <p:blipFill>
          <a:blip r:embed="rId3" cstate="print"/>
          <a:srcRect/>
          <a:stretch>
            <a:fillRect/>
          </a:stretch>
        </p:blipFill>
        <p:spPr bwMode="auto">
          <a:xfrm>
            <a:off x="0" y="5410200"/>
            <a:ext cx="1828800" cy="1447800"/>
          </a:xfrm>
          <a:prstGeom prst="rect">
            <a:avLst/>
          </a:prstGeom>
          <a:noFill/>
          <a:effectLst>
            <a:outerShdw dist="107763" dir="8100000" algn="ctr" rotWithShape="0">
              <a:srgbClr val="808080">
                <a:alpha val="50000"/>
              </a:srgbClr>
            </a:outerShdw>
          </a:effectLst>
        </p:spPr>
      </p:pic>
      <p:sp>
        <p:nvSpPr>
          <p:cNvPr id="12" name="Line 15"/>
          <p:cNvSpPr>
            <a:spLocks noChangeShapeType="1"/>
          </p:cNvSpPr>
          <p:nvPr/>
        </p:nvSpPr>
        <p:spPr bwMode="auto">
          <a:xfrm>
            <a:off x="2133600" y="4191000"/>
            <a:ext cx="5943600" cy="0"/>
          </a:xfrm>
          <a:prstGeom prst="line">
            <a:avLst/>
          </a:prstGeom>
          <a:noFill/>
          <a:ln w="38100">
            <a:solidFill>
              <a:schemeClr val="accent1"/>
            </a:solidFill>
            <a:prstDash val="lgDash"/>
            <a:round/>
            <a:headEnd/>
            <a:tailEnd/>
          </a:ln>
          <a:effectLst>
            <a:outerShdw dist="107763" dir="8100000" algn="ctr" rotWithShape="0">
              <a:schemeClr val="bg2">
                <a:alpha val="50000"/>
              </a:schemeClr>
            </a:outerShdw>
          </a:effectLst>
        </p:spPr>
        <p:txBody>
          <a:bodyPr wrap="none" anchor="ctr"/>
          <a:lstStyle/>
          <a:p>
            <a:pPr>
              <a:defRPr/>
            </a:pPr>
            <a:endParaRPr lang="el-G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3" presetClass="entr" presetSubtype="16" fill="hold" nodeType="afterEffect">
                                  <p:stCondLst>
                                    <p:cond delay="1000"/>
                                  </p:stCondLst>
                                  <p:childTnLst>
                                    <p:set>
                                      <p:cBhvr>
                                        <p:cTn id="9" dur="1" fill="hold">
                                          <p:stCondLst>
                                            <p:cond delay="0"/>
                                          </p:stCondLst>
                                        </p:cTn>
                                        <p:tgtEl>
                                          <p:spTgt spid="11"/>
                                        </p:tgtEl>
                                        <p:attrNameLst>
                                          <p:attrName>style.visibility</p:attrName>
                                        </p:attrNameLst>
                                      </p:cBhvr>
                                      <p:to>
                                        <p:strVal val="visible"/>
                                      </p:to>
                                    </p:set>
                                    <p:animEffect transition="in" filter="plus(in)">
                                      <p:cBhvr>
                                        <p:cTn id="10" dur="2000"/>
                                        <p:tgtEl>
                                          <p:spTgt spid="11"/>
                                        </p:tgtEl>
                                      </p:cBhvr>
                                    </p:animEffect>
                                  </p:childTnLst>
                                </p:cTn>
                              </p:par>
                            </p:childTnLst>
                          </p:cTn>
                        </p:par>
                        <p:par>
                          <p:cTn id="11" fill="hold">
                            <p:stCondLst>
                              <p:cond delay="3000"/>
                            </p:stCondLst>
                            <p:childTnLst>
                              <p:par>
                                <p:cTn id="12" presetID="2" presetClass="entr" presetSubtype="8"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000" fill="hold"/>
                                        <p:tgtEl>
                                          <p:spTgt spid="12"/>
                                        </p:tgtEl>
                                        <p:attrNameLst>
                                          <p:attrName>ppt_x</p:attrName>
                                        </p:attrNameLst>
                                      </p:cBhvr>
                                      <p:tavLst>
                                        <p:tav tm="0">
                                          <p:val>
                                            <p:strVal val="0-#ppt_w/2"/>
                                          </p:val>
                                        </p:tav>
                                        <p:tav tm="100000">
                                          <p:val>
                                            <p:strVal val="#ppt_x"/>
                                          </p:val>
                                        </p:tav>
                                      </p:tavLst>
                                    </p:anim>
                                    <p:anim calcmode="lin" valueType="num">
                                      <p:cBhvr additive="base">
                                        <p:cTn id="15" dur="1000" fill="hold"/>
                                        <p:tgtEl>
                                          <p:spTgt spid="12"/>
                                        </p:tgtEl>
                                        <p:attrNameLst>
                                          <p:attrName>ppt_y</p:attrName>
                                        </p:attrNameLst>
                                      </p:cBhvr>
                                      <p:tavLst>
                                        <p:tav tm="0">
                                          <p:val>
                                            <p:strVal val="#ppt_y"/>
                                          </p:val>
                                        </p:tav>
                                        <p:tav tm="100000">
                                          <p:val>
                                            <p:strVal val="#ppt_y"/>
                                          </p:val>
                                        </p:tav>
                                      </p:tavLst>
                                    </p:anim>
                                  </p:childTnLst>
                                </p:cTn>
                              </p:par>
                            </p:childTnLst>
                          </p:cTn>
                        </p:par>
                        <p:par>
                          <p:cTn id="16" fill="hold">
                            <p:stCondLst>
                              <p:cond delay="4000"/>
                            </p:stCondLst>
                            <p:childTnLst>
                              <p:par>
                                <p:cTn id="17" presetID="3" presetClass="entr" presetSubtype="1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500"/>
                                        <p:tgtEl>
                                          <p:spTgt spid="12"/>
                                        </p:tgtEl>
                                      </p:cBhvr>
                                    </p:animEffect>
                                  </p:childTnLst>
                                </p:cTn>
                              </p:par>
                            </p:childTnLst>
                          </p:cTn>
                        </p:par>
                        <p:par>
                          <p:cTn id="20" fill="hold">
                            <p:stCondLst>
                              <p:cond delay="4500"/>
                            </p:stCondLst>
                            <p:childTnLst>
                              <p:par>
                                <p:cTn id="21" presetID="9"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248400"/>
            <a:ext cx="2133600" cy="476250"/>
          </a:xfrm>
        </p:spPr>
        <p:txBody>
          <a:bodyPr/>
          <a:lstStyle/>
          <a:p>
            <a:pPr algn="l">
              <a:defRPr/>
            </a:pPr>
            <a:fld id="{6FA25E7A-AE28-45DD-886F-D5385DC8774F}" type="slidenum">
              <a:rPr lang="en-US" smtClean="0">
                <a:latin typeface="Arial" pitchFamily="34" charset="0"/>
              </a:rPr>
              <a:pPr algn="l">
                <a:defRPr/>
              </a:pPr>
              <a:t>13</a:t>
            </a:fld>
            <a:endParaRPr lang="en-US" smtClean="0">
              <a:latin typeface="Arial" pitchFamily="34" charset="0"/>
            </a:endParaRPr>
          </a:p>
        </p:txBody>
      </p:sp>
      <p:sp>
        <p:nvSpPr>
          <p:cNvPr id="38915" name="Slide Number Placeholder 1"/>
          <p:cNvSpPr txBox="1">
            <a:spLocks/>
          </p:cNvSpPr>
          <p:nvPr/>
        </p:nvSpPr>
        <p:spPr bwMode="auto">
          <a:xfrm>
            <a:off x="6553200" y="6248400"/>
            <a:ext cx="2133600" cy="476250"/>
          </a:xfrm>
          <a:prstGeom prst="rect">
            <a:avLst/>
          </a:prstGeom>
          <a:noFill/>
          <a:ln w="9525">
            <a:noFill/>
            <a:miter lim="800000"/>
            <a:headEnd/>
            <a:tailEnd/>
          </a:ln>
        </p:spPr>
        <p:txBody>
          <a:bodyPr anchor="b"/>
          <a:lstStyle/>
          <a:p>
            <a:pPr algn="r"/>
            <a:fld id="{44D6A888-8B05-4A1D-8098-805BD3A43EA3}" type="slidenum">
              <a:rPr lang="en-US" sz="1200">
                <a:latin typeface="Comic Sans MS" pitchFamily="66" charset="0"/>
              </a:rPr>
              <a:pPr algn="r"/>
              <a:t>13</a:t>
            </a:fld>
            <a:endParaRPr lang="en-US" sz="1200">
              <a:latin typeface="Comic Sans MS" pitchFamily="66" charset="0"/>
            </a:endParaRPr>
          </a:p>
        </p:txBody>
      </p:sp>
      <p:sp>
        <p:nvSpPr>
          <p:cNvPr id="38917" name="Slide Number Placeholder 4"/>
          <p:cNvSpPr txBox="1">
            <a:spLocks/>
          </p:cNvSpPr>
          <p:nvPr/>
        </p:nvSpPr>
        <p:spPr bwMode="auto">
          <a:xfrm>
            <a:off x="6553200" y="6248400"/>
            <a:ext cx="2133600" cy="476250"/>
          </a:xfrm>
          <a:prstGeom prst="rect">
            <a:avLst/>
          </a:prstGeom>
          <a:noFill/>
          <a:ln w="9525">
            <a:noFill/>
            <a:miter lim="800000"/>
            <a:headEnd/>
            <a:tailEnd/>
          </a:ln>
        </p:spPr>
        <p:txBody>
          <a:bodyPr anchor="b"/>
          <a:lstStyle/>
          <a:p>
            <a:pPr algn="r"/>
            <a:fld id="{541D7042-7B75-44AF-9D42-B12703501FBD}" type="slidenum">
              <a:rPr lang="en-US" sz="1200">
                <a:latin typeface="Comic Sans MS" pitchFamily="66" charset="0"/>
              </a:rPr>
              <a:pPr algn="r"/>
              <a:t>13</a:t>
            </a:fld>
            <a:endParaRPr lang="en-US" sz="1200">
              <a:latin typeface="Comic Sans MS" pitchFamily="66" charset="0"/>
            </a:endParaRPr>
          </a:p>
        </p:txBody>
      </p:sp>
      <p:sp>
        <p:nvSpPr>
          <p:cNvPr id="6" name="Rectangle 7"/>
          <p:cNvSpPr>
            <a:spLocks noChangeArrowheads="1"/>
          </p:cNvSpPr>
          <p:nvPr/>
        </p:nvSpPr>
        <p:spPr bwMode="auto">
          <a:xfrm>
            <a:off x="3505200" y="1752600"/>
            <a:ext cx="5334000" cy="2800350"/>
          </a:xfrm>
          <a:prstGeom prst="rect">
            <a:avLst/>
          </a:prstGeom>
          <a:noFill/>
          <a:ln w="25400" algn="ctr">
            <a:noFill/>
            <a:miter lim="800000"/>
            <a:headEnd/>
            <a:tailEnd/>
          </a:ln>
          <a:effectLst/>
        </p:spPr>
        <p:txBody>
          <a:bodyPr>
            <a:spAutoFit/>
          </a:bodyPr>
          <a:lstStyle/>
          <a:p>
            <a:pPr algn="l">
              <a:defRPr/>
            </a:pPr>
            <a:r>
              <a:rPr lang="el-GR" sz="3200" dirty="0">
                <a:effectLst>
                  <a:outerShdw blurRad="38100" dist="38100" dir="2700000" algn="tl">
                    <a:srgbClr val="000000"/>
                  </a:outerShdw>
                </a:effectLst>
                <a:latin typeface="Comic Sans MS" pitchFamily="66" charset="0"/>
              </a:rPr>
              <a:t>    </a:t>
            </a:r>
            <a:r>
              <a:rPr lang="el-GR" sz="2400" dirty="0">
                <a:effectLst>
                  <a:outerShdw blurRad="38100" dist="38100" dir="2700000" algn="tl">
                    <a:srgbClr val="000000"/>
                  </a:outerShdw>
                </a:effectLst>
                <a:latin typeface="Comic Sans MS" pitchFamily="66" charset="0"/>
              </a:rPr>
              <a:t>Ανάγκη δημιουργίας</a:t>
            </a:r>
            <a:r>
              <a:rPr lang="en-US" sz="2400" dirty="0">
                <a:effectLst>
                  <a:outerShdw blurRad="38100" dist="38100" dir="2700000" algn="tl">
                    <a:srgbClr val="000000"/>
                  </a:outerShdw>
                </a:effectLst>
                <a:latin typeface="Comic Sans MS" pitchFamily="66" charset="0"/>
              </a:rPr>
              <a:t> </a:t>
            </a:r>
            <a:r>
              <a:rPr lang="el-GR" sz="2400" i="1" dirty="0">
                <a:solidFill>
                  <a:srgbClr val="FFFF00"/>
                </a:solidFill>
                <a:effectLst>
                  <a:outerShdw blurRad="38100" dist="38100" dir="2700000" algn="tl">
                    <a:srgbClr val="000000"/>
                  </a:outerShdw>
                </a:effectLst>
                <a:latin typeface="Comic Sans MS" pitchFamily="66" charset="0"/>
              </a:rPr>
              <a:t>εξειδικευμένης εκπαιδευτικής παρέμβασης</a:t>
            </a:r>
            <a:r>
              <a:rPr lang="el-GR" sz="2400" dirty="0">
                <a:effectLst>
                  <a:outerShdw blurRad="38100" dist="38100" dir="2700000" algn="tl">
                    <a:srgbClr val="000000"/>
                  </a:outerShdw>
                </a:effectLst>
                <a:latin typeface="Comic Sans MS" pitchFamily="66" charset="0"/>
              </a:rPr>
              <a:t> </a:t>
            </a:r>
            <a:r>
              <a:rPr lang="en-US" sz="2400" dirty="0">
                <a:effectLst>
                  <a:outerShdw blurRad="38100" dist="38100" dir="2700000" algn="tl">
                    <a:srgbClr val="000000"/>
                  </a:outerShdw>
                </a:effectLst>
                <a:latin typeface="Comic Sans MS" pitchFamily="66" charset="0"/>
              </a:rPr>
              <a:t>&amp;</a:t>
            </a:r>
            <a:r>
              <a:rPr lang="el-GR" sz="2400" dirty="0">
                <a:effectLst>
                  <a:outerShdw blurRad="38100" dist="38100" dir="2700000" algn="tl">
                    <a:srgbClr val="000000"/>
                  </a:outerShdw>
                </a:effectLst>
                <a:latin typeface="Comic Sans MS" pitchFamily="66" charset="0"/>
              </a:rPr>
              <a:t> </a:t>
            </a:r>
            <a:r>
              <a:rPr lang="el-GR" sz="2400" i="1" dirty="0">
                <a:solidFill>
                  <a:srgbClr val="FF0066"/>
                </a:solidFill>
                <a:effectLst>
                  <a:outerShdw blurRad="38100" dist="38100" dir="2700000" algn="tl">
                    <a:srgbClr val="000000"/>
                  </a:outerShdw>
                </a:effectLst>
                <a:latin typeface="Comic Sans MS" pitchFamily="66" charset="0"/>
              </a:rPr>
              <a:t>συγκεκριμένων μεθόδων διδασκαλίας</a:t>
            </a:r>
            <a:r>
              <a:rPr lang="el-GR" sz="2400" dirty="0">
                <a:effectLst>
                  <a:outerShdw blurRad="38100" dist="38100" dir="2700000" algn="tl">
                    <a:srgbClr val="000000"/>
                  </a:outerShdw>
                </a:effectLst>
                <a:latin typeface="Comic Sans MS" pitchFamily="66" charset="0"/>
              </a:rPr>
              <a:t>, που προάγουν την ανάπτυξη στην προσχολική ηλικία και προλαμβάνουν κινητικές &amp; μαθησιακές δυσκολίες</a:t>
            </a:r>
          </a:p>
        </p:txBody>
      </p:sp>
      <p:grpSp>
        <p:nvGrpSpPr>
          <p:cNvPr id="10" name="Group 11"/>
          <p:cNvGrpSpPr>
            <a:grpSpLocks/>
          </p:cNvGrpSpPr>
          <p:nvPr/>
        </p:nvGrpSpPr>
        <p:grpSpPr bwMode="auto">
          <a:xfrm>
            <a:off x="228600" y="2362200"/>
            <a:ext cx="3200400" cy="1066800"/>
            <a:chOff x="288" y="2544"/>
            <a:chExt cx="2208" cy="384"/>
          </a:xfrm>
        </p:grpSpPr>
        <p:sp>
          <p:nvSpPr>
            <p:cNvPr id="11" name="AutoShape 4"/>
            <p:cNvSpPr>
              <a:spLocks noChangeArrowheads="1"/>
            </p:cNvSpPr>
            <p:nvPr/>
          </p:nvSpPr>
          <p:spPr bwMode="auto">
            <a:xfrm>
              <a:off x="288" y="2544"/>
              <a:ext cx="2208" cy="384"/>
            </a:xfrm>
            <a:prstGeom prst="homePlate">
              <a:avLst>
                <a:gd name="adj" fmla="val 46000"/>
              </a:avLst>
            </a:prstGeom>
            <a:solidFill>
              <a:srgbClr val="FF0000">
                <a:alpha val="80000"/>
              </a:srgbClr>
            </a:solidFill>
            <a:ln w="25400">
              <a:solidFill>
                <a:srgbClr val="FF0000"/>
              </a:solidFill>
              <a:miter lim="800000"/>
              <a:headEnd/>
              <a:tailEnd/>
            </a:ln>
            <a:effectLst>
              <a:outerShdw dist="107763" dir="8100000" algn="ctr" rotWithShape="0">
                <a:schemeClr val="bg2">
                  <a:alpha val="50000"/>
                </a:schemeClr>
              </a:outerShdw>
            </a:effectLst>
          </p:spPr>
          <p:txBody>
            <a:bodyPr wrap="none" anchor="ctr"/>
            <a:lstStyle/>
            <a:p>
              <a:pPr>
                <a:defRPr/>
              </a:pPr>
              <a:endParaRPr lang="el-GR">
                <a:latin typeface="Comic Sans MS" pitchFamily="66" charset="0"/>
              </a:endParaRPr>
            </a:p>
          </p:txBody>
        </p:sp>
        <p:sp>
          <p:nvSpPr>
            <p:cNvPr id="12" name="Rectangle 10"/>
            <p:cNvSpPr>
              <a:spLocks noChangeArrowheads="1"/>
            </p:cNvSpPr>
            <p:nvPr/>
          </p:nvSpPr>
          <p:spPr bwMode="auto">
            <a:xfrm>
              <a:off x="288" y="2544"/>
              <a:ext cx="2075" cy="346"/>
            </a:xfrm>
            <a:prstGeom prst="rect">
              <a:avLst/>
            </a:prstGeom>
            <a:noFill/>
            <a:ln w="25400" algn="ctr">
              <a:noFill/>
              <a:miter lim="800000"/>
              <a:headEnd/>
              <a:tailEnd/>
            </a:ln>
            <a:effectLst/>
          </p:spPr>
          <p:txBody>
            <a:bodyPr>
              <a:spAutoFit/>
            </a:bodyPr>
            <a:lstStyle/>
            <a:p>
              <a:pPr>
                <a:defRPr/>
              </a:pPr>
              <a:r>
                <a:rPr lang="el-GR" sz="2800" dirty="0">
                  <a:solidFill>
                    <a:srgbClr val="FFFF00"/>
                  </a:solidFill>
                  <a:effectLst>
                    <a:outerShdw blurRad="38100" dist="38100" dir="2700000" algn="tl">
                      <a:srgbClr val="000000"/>
                    </a:outerShdw>
                  </a:effectLst>
                  <a:latin typeface="Comic Sans MS" pitchFamily="66" charset="0"/>
                </a:rPr>
                <a:t>Πρακτική σημασία</a:t>
              </a:r>
            </a:p>
          </p:txBody>
        </p:sp>
      </p:grpSp>
      <p:pic>
        <p:nvPicPr>
          <p:cNvPr id="13" name="Picture 16" descr="trampala"/>
          <p:cNvPicPr>
            <a:picLocks noChangeAspect="1" noChangeArrowheads="1"/>
          </p:cNvPicPr>
          <p:nvPr/>
        </p:nvPicPr>
        <p:blipFill>
          <a:blip r:embed="rId2" cstate="print"/>
          <a:srcRect/>
          <a:stretch>
            <a:fillRect/>
          </a:stretch>
        </p:blipFill>
        <p:spPr bwMode="auto">
          <a:xfrm>
            <a:off x="457200" y="4495800"/>
            <a:ext cx="2514600" cy="1524000"/>
          </a:xfrm>
          <a:prstGeom prst="rect">
            <a:avLst/>
          </a:prstGeom>
          <a:noFill/>
          <a:effectLst>
            <a:outerShdw dist="107763" dir="8100000" algn="ctr" rotWithShape="0">
              <a:srgbClr val="808080">
                <a:alpha val="50000"/>
              </a:srgbClr>
            </a:outerShdw>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500"/>
                            </p:stCondLst>
                            <p:childTnLst>
                              <p:par>
                                <p:cTn id="12" presetID="13" presetClass="entr" presetSubtype="16"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plus(in)">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248400"/>
            <a:ext cx="2133600" cy="476250"/>
          </a:xfrm>
        </p:spPr>
        <p:txBody>
          <a:bodyPr/>
          <a:lstStyle/>
          <a:p>
            <a:pPr algn="l">
              <a:defRPr/>
            </a:pPr>
            <a:fld id="{095F8E91-00A2-446B-AF55-4ACB47A089DB}" type="slidenum">
              <a:rPr lang="en-US" smtClean="0">
                <a:latin typeface="Arial" pitchFamily="34" charset="0"/>
              </a:rPr>
              <a:pPr algn="l">
                <a:defRPr/>
              </a:pPr>
              <a:t>14</a:t>
            </a:fld>
            <a:endParaRPr lang="en-US" smtClean="0">
              <a:latin typeface="Arial" pitchFamily="34" charset="0"/>
            </a:endParaRPr>
          </a:p>
        </p:txBody>
      </p:sp>
      <p:sp>
        <p:nvSpPr>
          <p:cNvPr id="3" name="Rectangle 2"/>
          <p:cNvSpPr txBox="1">
            <a:spLocks noChangeArrowheads="1"/>
          </p:cNvSpPr>
          <p:nvPr/>
        </p:nvSpPr>
        <p:spPr>
          <a:xfrm>
            <a:off x="304800" y="228600"/>
            <a:ext cx="8305800" cy="762000"/>
          </a:xfrm>
          <a:prstGeom prst="rect">
            <a:avLst/>
          </a:prstGeom>
        </p:spPr>
        <p:txBody>
          <a:bodyPr/>
          <a:lstStyle/>
          <a:p>
            <a:pPr>
              <a:defRPr/>
            </a:pPr>
            <a:r>
              <a:rPr lang="el-GR" sz="2800" dirty="0">
                <a:solidFill>
                  <a:srgbClr val="FFC000"/>
                </a:solidFill>
                <a:effectLst>
                  <a:outerShdw blurRad="38100" dist="38100" dir="2700000" algn="tl">
                    <a:srgbClr val="000000"/>
                  </a:outerShdw>
                </a:effectLst>
                <a:latin typeface="Comic Sans MS" pitchFamily="66" charset="0"/>
              </a:rPr>
              <a:t>Προβλήματα στην ανίχνευσης κινητικών καθυστερήσεων:</a:t>
            </a:r>
          </a:p>
        </p:txBody>
      </p:sp>
      <p:sp>
        <p:nvSpPr>
          <p:cNvPr id="4" name="Rectangle 3"/>
          <p:cNvSpPr txBox="1">
            <a:spLocks noChangeArrowheads="1"/>
          </p:cNvSpPr>
          <p:nvPr/>
        </p:nvSpPr>
        <p:spPr>
          <a:xfrm>
            <a:off x="533400" y="1219200"/>
            <a:ext cx="8305800" cy="4191000"/>
          </a:xfrm>
          <a:prstGeom prst="rect">
            <a:avLst/>
          </a:prstGeom>
          <a:solidFill>
            <a:srgbClr val="FFFFCC"/>
          </a:solidFill>
          <a:ln>
            <a:solidFill>
              <a:schemeClr val="tx1"/>
            </a:solidFill>
          </a:ln>
        </p:spPr>
        <p:txBody>
          <a:bodyPr/>
          <a:lstStyle/>
          <a:p>
            <a:pPr marL="342900" indent="-342900" algn="l">
              <a:lnSpc>
                <a:spcPct val="90000"/>
              </a:lnSpc>
              <a:spcBef>
                <a:spcPct val="40000"/>
              </a:spcBef>
              <a:buClr>
                <a:schemeClr val="hlink"/>
              </a:buClr>
              <a:buSzPct val="70000"/>
              <a:buFont typeface="Wingdings" pitchFamily="2" charset="2"/>
              <a:buChar char="n"/>
              <a:defRPr/>
            </a:pPr>
            <a:r>
              <a:rPr lang="el-GR" sz="2800" kern="0" dirty="0">
                <a:solidFill>
                  <a:schemeClr val="tx2">
                    <a:lumMod val="25000"/>
                  </a:schemeClr>
                </a:solidFill>
                <a:effectLst>
                  <a:outerShdw blurRad="38100" dist="38100" dir="2700000" algn="tl">
                    <a:srgbClr val="000000"/>
                  </a:outerShdw>
                </a:effectLst>
                <a:latin typeface="+mn-lt"/>
              </a:rPr>
              <a:t>Έλλειψη λειτουργικού ορισμού.</a:t>
            </a:r>
          </a:p>
          <a:p>
            <a:pPr marL="342900" indent="-342900" algn="l">
              <a:lnSpc>
                <a:spcPct val="90000"/>
              </a:lnSpc>
              <a:spcBef>
                <a:spcPct val="40000"/>
              </a:spcBef>
              <a:buClr>
                <a:schemeClr val="hlink"/>
              </a:buClr>
              <a:buSzPct val="70000"/>
              <a:buFont typeface="Wingdings" pitchFamily="2" charset="2"/>
              <a:buChar char="n"/>
              <a:defRPr/>
            </a:pPr>
            <a:r>
              <a:rPr lang="el-GR" sz="2800" kern="0" dirty="0">
                <a:solidFill>
                  <a:schemeClr val="tx2">
                    <a:lumMod val="25000"/>
                  </a:schemeClr>
                </a:solidFill>
                <a:effectLst>
                  <a:outerShdw blurRad="38100" dist="38100" dir="2700000" algn="tl">
                    <a:srgbClr val="000000"/>
                  </a:outerShdw>
                </a:effectLst>
                <a:latin typeface="+mn-lt"/>
              </a:rPr>
              <a:t>Ετερογενής φύση της διαταραχής.</a:t>
            </a:r>
          </a:p>
          <a:p>
            <a:pPr marL="342900" indent="-342900" algn="l">
              <a:lnSpc>
                <a:spcPct val="90000"/>
              </a:lnSpc>
              <a:spcBef>
                <a:spcPct val="40000"/>
              </a:spcBef>
              <a:buClr>
                <a:schemeClr val="hlink"/>
              </a:buClr>
              <a:buSzPct val="70000"/>
              <a:buFont typeface="Wingdings" pitchFamily="2" charset="2"/>
              <a:buChar char="n"/>
              <a:defRPr/>
            </a:pPr>
            <a:r>
              <a:rPr lang="el-GR" sz="2800" kern="0" dirty="0">
                <a:solidFill>
                  <a:schemeClr val="tx2">
                    <a:lumMod val="25000"/>
                  </a:schemeClr>
                </a:solidFill>
                <a:effectLst>
                  <a:outerShdw blurRad="38100" dist="38100" dir="2700000" algn="tl">
                    <a:srgbClr val="000000"/>
                  </a:outerShdw>
                </a:effectLst>
                <a:latin typeface="+mn-lt"/>
              </a:rPr>
              <a:t>Περιβαλλοντικές και ηλικιακές διαφορές.</a:t>
            </a:r>
          </a:p>
          <a:p>
            <a:pPr marL="342900" indent="-342900" algn="l">
              <a:lnSpc>
                <a:spcPct val="90000"/>
              </a:lnSpc>
              <a:spcBef>
                <a:spcPct val="40000"/>
              </a:spcBef>
              <a:buClr>
                <a:schemeClr val="hlink"/>
              </a:buClr>
              <a:buSzPct val="70000"/>
              <a:buFont typeface="Wingdings" pitchFamily="2" charset="2"/>
              <a:buChar char="n"/>
              <a:defRPr/>
            </a:pPr>
            <a:r>
              <a:rPr lang="el-GR" sz="2800" kern="0" dirty="0">
                <a:solidFill>
                  <a:schemeClr val="tx2">
                    <a:lumMod val="25000"/>
                  </a:schemeClr>
                </a:solidFill>
                <a:effectLst>
                  <a:outerShdw blurRad="38100" dist="38100" dir="2700000" algn="tl">
                    <a:srgbClr val="000000"/>
                  </a:outerShdw>
                </a:effectLst>
                <a:latin typeface="+mn-lt"/>
              </a:rPr>
              <a:t>Αναπτυξιακές διαφορές.</a:t>
            </a:r>
          </a:p>
          <a:p>
            <a:pPr marL="342900" indent="-342900" algn="l">
              <a:lnSpc>
                <a:spcPct val="90000"/>
              </a:lnSpc>
              <a:spcBef>
                <a:spcPct val="40000"/>
              </a:spcBef>
              <a:buClr>
                <a:schemeClr val="hlink"/>
              </a:buClr>
              <a:buSzPct val="70000"/>
              <a:buFont typeface="Wingdings" pitchFamily="2" charset="2"/>
              <a:buChar char="n"/>
              <a:defRPr/>
            </a:pPr>
            <a:r>
              <a:rPr lang="el-GR" sz="2800" kern="0" dirty="0">
                <a:solidFill>
                  <a:schemeClr val="tx2">
                    <a:lumMod val="25000"/>
                  </a:schemeClr>
                </a:solidFill>
                <a:effectLst>
                  <a:outerShdw blurRad="38100" dist="38100" dir="2700000" algn="tl">
                    <a:srgbClr val="000000"/>
                  </a:outerShdw>
                </a:effectLst>
                <a:latin typeface="+mn-lt"/>
              </a:rPr>
              <a:t>Αποχή του παιδιού από τις κινητικές δεξιότητες: </a:t>
            </a:r>
          </a:p>
          <a:p>
            <a:pPr marL="342900" indent="-342900" algn="l">
              <a:lnSpc>
                <a:spcPct val="90000"/>
              </a:lnSpc>
              <a:spcBef>
                <a:spcPct val="40000"/>
              </a:spcBef>
              <a:buClr>
                <a:schemeClr val="hlink"/>
              </a:buClr>
              <a:buSzPct val="70000"/>
              <a:defRPr/>
            </a:pPr>
            <a:r>
              <a:rPr lang="el-GR" sz="2800" kern="0" dirty="0">
                <a:solidFill>
                  <a:schemeClr val="tx2">
                    <a:lumMod val="25000"/>
                  </a:schemeClr>
                </a:solidFill>
                <a:effectLst>
                  <a:outerShdw blurRad="38100" dist="38100" dir="2700000" algn="tl">
                    <a:srgbClr val="000000"/>
                  </a:outerShdw>
                </a:effectLst>
                <a:latin typeface="+mn-lt"/>
              </a:rPr>
              <a:t>    το πρόβλημα μπορεί να περάσει απαρατήρητο.</a:t>
            </a:r>
          </a:p>
          <a:p>
            <a:pPr marL="342900" indent="-342900" algn="l">
              <a:lnSpc>
                <a:spcPct val="90000"/>
              </a:lnSpc>
              <a:spcBef>
                <a:spcPct val="40000"/>
              </a:spcBef>
              <a:buClr>
                <a:schemeClr val="hlink"/>
              </a:buClr>
              <a:buSzPct val="70000"/>
              <a:buFont typeface="Wingdings" pitchFamily="2" charset="2"/>
              <a:buChar char="n"/>
              <a:defRPr/>
            </a:pPr>
            <a:r>
              <a:rPr lang="el-GR" sz="2800" kern="0" dirty="0">
                <a:solidFill>
                  <a:schemeClr val="tx2">
                    <a:lumMod val="25000"/>
                  </a:schemeClr>
                </a:solidFill>
                <a:effectLst>
                  <a:outerShdw blurRad="38100" dist="38100" dir="2700000" algn="tl">
                    <a:srgbClr val="000000"/>
                  </a:outerShdw>
                </a:effectLst>
                <a:latin typeface="+mn-lt"/>
              </a:rPr>
              <a:t>Στιγματισμός του παιδιού με λανθασμένες διαγνώσεις (ν.κ., πρόβλημα συμπεριφοράς κτλ).</a:t>
            </a:r>
          </a:p>
          <a:p>
            <a:pPr marL="342900" indent="-342900" algn="l">
              <a:lnSpc>
                <a:spcPct val="90000"/>
              </a:lnSpc>
              <a:spcBef>
                <a:spcPct val="20000"/>
              </a:spcBef>
              <a:buClr>
                <a:schemeClr val="hlink"/>
              </a:buClr>
              <a:buSzPct val="70000"/>
              <a:defRPr/>
            </a:pPr>
            <a:endParaRPr lang="el-GR" sz="2800" kern="0" dirty="0">
              <a:effectLst>
                <a:outerShdw blurRad="38100" dist="38100" dir="2700000" algn="tl">
                  <a:srgbClr val="000000"/>
                </a:outerShdw>
              </a:effectLst>
              <a:latin typeface="+mn-lt"/>
            </a:endParaRPr>
          </a:p>
        </p:txBody>
      </p:sp>
      <p:sp>
        <p:nvSpPr>
          <p:cNvPr id="44037" name="AutoShape 5"/>
          <p:cNvSpPr>
            <a:spLocks noChangeArrowheads="1"/>
          </p:cNvSpPr>
          <p:nvPr/>
        </p:nvSpPr>
        <p:spPr bwMode="auto">
          <a:xfrm>
            <a:off x="6248400" y="5257800"/>
            <a:ext cx="381000" cy="304800"/>
          </a:xfrm>
          <a:prstGeom prst="downArrow">
            <a:avLst>
              <a:gd name="adj1" fmla="val 50000"/>
              <a:gd name="adj2" fmla="val 25000"/>
            </a:avLst>
          </a:prstGeom>
          <a:solidFill>
            <a:srgbClr val="CC3300"/>
          </a:solidFill>
          <a:ln w="9525">
            <a:solidFill>
              <a:schemeClr val="tx1"/>
            </a:solidFill>
            <a:miter lim="800000"/>
            <a:headEnd/>
            <a:tailEnd/>
          </a:ln>
        </p:spPr>
        <p:txBody>
          <a:bodyPr wrap="none" anchor="ctr"/>
          <a:lstStyle/>
          <a:p>
            <a:endParaRPr lang="el-GR"/>
          </a:p>
        </p:txBody>
      </p:sp>
      <p:sp>
        <p:nvSpPr>
          <p:cNvPr id="6" name="Text Box 6"/>
          <p:cNvSpPr txBox="1">
            <a:spLocks noChangeArrowheads="1"/>
          </p:cNvSpPr>
          <p:nvPr/>
        </p:nvSpPr>
        <p:spPr bwMode="auto">
          <a:xfrm>
            <a:off x="457200" y="5562600"/>
            <a:ext cx="8077200" cy="954088"/>
          </a:xfrm>
          <a:prstGeom prst="rect">
            <a:avLst/>
          </a:prstGeom>
          <a:noFill/>
          <a:ln w="9525">
            <a:noFill/>
            <a:miter lim="800000"/>
            <a:headEnd/>
            <a:tailEnd/>
          </a:ln>
          <a:effectLst/>
        </p:spPr>
        <p:txBody>
          <a:bodyPr>
            <a:spAutoFit/>
          </a:bodyPr>
          <a:lstStyle/>
          <a:p>
            <a:pPr>
              <a:defRPr/>
            </a:pPr>
            <a:r>
              <a:rPr lang="el-GR" sz="2800" dirty="0">
                <a:solidFill>
                  <a:srgbClr val="FFC000"/>
                </a:solidFill>
                <a:effectLst>
                  <a:outerShdw blurRad="38100" dist="38100" dir="2700000" algn="tl">
                    <a:srgbClr val="000000"/>
                  </a:outerShdw>
                </a:effectLst>
                <a:latin typeface="Comic Sans MS" pitchFamily="66" charset="0"/>
              </a:rPr>
              <a:t>ΕΛΛΕΙΨΗ ΑΠΟΤΕΛΕΣΜΑΤΙΚΩΝ ΜΕΘΟΔΩΝ ΑΝΙΧΝΕΥΣΗΣ-ΑΞΙΟΛΟΓΗΣΗΣ</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txBox="1">
            <a:spLocks/>
          </p:cNvSpPr>
          <p:nvPr/>
        </p:nvSpPr>
        <p:spPr>
          <a:xfrm>
            <a:off x="1295400" y="1600200"/>
            <a:ext cx="7010400" cy="4572000"/>
          </a:xfrm>
          <a:prstGeom prst="rect">
            <a:avLst/>
          </a:prstGeom>
        </p:spPr>
        <p:txBody>
          <a:bodyPr/>
          <a:lstStyle/>
          <a:p>
            <a:pPr marL="273050" indent="-273050" algn="l">
              <a:spcBef>
                <a:spcPct val="20000"/>
              </a:spcBef>
              <a:buClr>
                <a:srgbClr val="A8CDD7"/>
              </a:buClr>
              <a:buSzPct val="95000"/>
              <a:buFont typeface="Wingdings 2" pitchFamily="18" charset="2"/>
              <a:buChar char=""/>
              <a:defRPr/>
            </a:pPr>
            <a:r>
              <a:rPr lang="el-GR" sz="2400" dirty="0">
                <a:solidFill>
                  <a:schemeClr val="bg1"/>
                </a:solidFill>
                <a:latin typeface="+mn-lt"/>
                <a:cs typeface="+mn-cs"/>
              </a:rPr>
              <a:t>Ένα δυναμικό σύστημα παρέμβασης αντιμετωπίζει το αναπτυσσόμενο άτομο ως το αποτέλεσμα των συνεχών αλληλεπιδράσεων μεταξύ του ίδιου και του περιβάλλοντος. </a:t>
            </a:r>
          </a:p>
          <a:p>
            <a:pPr marL="273050" indent="-273050" algn="l">
              <a:spcBef>
                <a:spcPct val="20000"/>
              </a:spcBef>
              <a:buClr>
                <a:srgbClr val="A8CDD7"/>
              </a:buClr>
              <a:buSzPct val="95000"/>
              <a:buFont typeface="Wingdings 2" pitchFamily="18" charset="2"/>
              <a:buChar char=""/>
              <a:defRPr/>
            </a:pPr>
            <a:r>
              <a:rPr lang="el-GR" sz="2400" dirty="0">
                <a:solidFill>
                  <a:schemeClr val="bg1"/>
                </a:solidFill>
                <a:latin typeface="+mn-lt"/>
                <a:cs typeface="+mn-cs"/>
              </a:rPr>
              <a:t>Η συνδιαλλαγή αυτή επιδρά έτσι ώστε να αναπτύσσεται η γνωστική βάση του ατόμου μέσα από τη δημιουργία νέων γνωστικών σχημάτων, τον εμπλουτισμό και τη διαμόρφωση ήδη υπαρχόντων, καθώς και την επένδυσή τους με συναισθήματα. </a:t>
            </a:r>
          </a:p>
          <a:p>
            <a:pPr marL="273050" indent="-273050" algn="l">
              <a:spcBef>
                <a:spcPct val="20000"/>
              </a:spcBef>
              <a:buClr>
                <a:srgbClr val="A8CDD7"/>
              </a:buClr>
              <a:buSzPct val="95000"/>
              <a:buFont typeface="Wingdings 2" pitchFamily="18" charset="2"/>
              <a:buChar char=""/>
              <a:defRPr/>
            </a:pPr>
            <a:endParaRPr lang="el-GR" sz="2400" dirty="0">
              <a:solidFill>
                <a:schemeClr val="tx1"/>
              </a:solidFill>
              <a:latin typeface="+mn-lt"/>
              <a:cs typeface="+mn-cs"/>
            </a:endParaRPr>
          </a:p>
          <a:p>
            <a:pPr marL="273050" indent="-273050" algn="l">
              <a:spcBef>
                <a:spcPct val="20000"/>
              </a:spcBef>
              <a:buClr>
                <a:srgbClr val="A8CDD7"/>
              </a:buClr>
              <a:buSzPct val="95000"/>
              <a:buFont typeface="Wingdings 2" pitchFamily="18" charset="2"/>
              <a:buChar char=""/>
              <a:defRPr/>
            </a:pPr>
            <a:endParaRPr lang="el-GR" sz="2400" dirty="0">
              <a:solidFill>
                <a:schemeClr val="tx1"/>
              </a:solidFill>
              <a:latin typeface="+mn-lt"/>
              <a:cs typeface="+mn-cs"/>
            </a:endParaRPr>
          </a:p>
        </p:txBody>
      </p:sp>
      <p:sp>
        <p:nvSpPr>
          <p:cNvPr id="4" name="Rectangle 2"/>
          <p:cNvSpPr txBox="1">
            <a:spLocks noChangeArrowheads="1"/>
          </p:cNvSpPr>
          <p:nvPr/>
        </p:nvSpPr>
        <p:spPr>
          <a:xfrm>
            <a:off x="714348" y="142852"/>
            <a:ext cx="8001000" cy="1524000"/>
          </a:xfrm>
          <a:prstGeom prst="rect">
            <a:avLst/>
          </a:prstGeom>
        </p:spPr>
        <p:txBody>
          <a:bodyPr/>
          <a:lstStyle/>
          <a:p>
            <a:pPr eaLnBrk="1" hangingPunct="1">
              <a:defRPr/>
            </a:pPr>
            <a:r>
              <a:rPr lang="en-US" altLang="el-GR" sz="3600" dirty="0">
                <a:solidFill>
                  <a:schemeClr val="tx2"/>
                </a:solidFill>
                <a:latin typeface="+mj-lt"/>
                <a:ea typeface="+mj-ea"/>
                <a:cs typeface="+mj-cs"/>
              </a:rPr>
              <a:t/>
            </a:r>
            <a:br>
              <a:rPr lang="en-US" altLang="el-GR" sz="3600" dirty="0">
                <a:solidFill>
                  <a:schemeClr val="tx2"/>
                </a:solidFill>
                <a:latin typeface="+mj-lt"/>
                <a:ea typeface="+mj-ea"/>
                <a:cs typeface="+mj-cs"/>
              </a:rPr>
            </a:br>
            <a:r>
              <a:rPr lang="el-GR" altLang="el-GR" sz="2400" dirty="0">
                <a:solidFill>
                  <a:srgbClr val="FFC000"/>
                </a:solidFill>
                <a:effectLst>
                  <a:outerShdw blurRad="38100" dist="38100" dir="2700000" algn="tl">
                    <a:srgbClr val="000000">
                      <a:alpha val="43137"/>
                    </a:srgbClr>
                  </a:outerShdw>
                </a:effectLst>
                <a:latin typeface="Comic Sans MS" pitchFamily="66" charset="0"/>
              </a:rPr>
              <a:t>Δυναμικό Μοντέλο Παρέμβασης στην Κίνηση</a:t>
            </a:r>
            <a:r>
              <a:rPr lang="el-GR" altLang="el-GR" sz="3200" dirty="0">
                <a:solidFill>
                  <a:srgbClr val="FFFF00"/>
                </a:solidFill>
                <a:latin typeface="+mj-lt"/>
                <a:ea typeface="+mj-ea"/>
                <a:cs typeface="+mj-cs"/>
              </a:rPr>
              <a:t/>
            </a:r>
            <a:br>
              <a:rPr lang="el-GR" altLang="el-GR" sz="3200" dirty="0">
                <a:solidFill>
                  <a:srgbClr val="FFFF00"/>
                </a:solidFill>
                <a:latin typeface="+mj-lt"/>
                <a:ea typeface="+mj-ea"/>
                <a:cs typeface="+mj-cs"/>
              </a:rPr>
            </a:br>
            <a:r>
              <a:rPr lang="el-GR" altLang="el-GR" sz="5000" dirty="0">
                <a:solidFill>
                  <a:schemeClr val="tx2"/>
                </a:solidFill>
                <a:latin typeface="+mj-lt"/>
                <a:ea typeface="+mj-ea"/>
                <a:cs typeface="+mj-cs"/>
              </a:rPr>
              <a:t/>
            </a:r>
            <a:br>
              <a:rPr lang="el-GR" altLang="el-GR" sz="5000" dirty="0">
                <a:solidFill>
                  <a:schemeClr val="tx2"/>
                </a:solidFill>
                <a:latin typeface="+mj-lt"/>
                <a:ea typeface="+mj-ea"/>
                <a:cs typeface="+mj-cs"/>
              </a:rPr>
            </a:br>
            <a:r>
              <a:rPr lang="el-GR" altLang="el-GR" sz="5000" dirty="0">
                <a:solidFill>
                  <a:schemeClr val="tx2"/>
                </a:solidFill>
                <a:latin typeface="+mj-lt"/>
                <a:ea typeface="+mj-ea"/>
                <a:cs typeface="+mj-cs"/>
              </a:rPr>
              <a:t/>
            </a:r>
            <a:br>
              <a:rPr lang="el-GR" altLang="el-GR" sz="5000" dirty="0">
                <a:solidFill>
                  <a:schemeClr val="tx2"/>
                </a:solidFill>
                <a:latin typeface="+mj-lt"/>
                <a:ea typeface="+mj-ea"/>
                <a:cs typeface="+mj-cs"/>
              </a:rPr>
            </a:br>
            <a:endParaRPr lang="el-GR" altLang="el-GR" sz="5000" dirty="0">
              <a:solidFill>
                <a:schemeClr val="tx2"/>
              </a:solidFill>
              <a:latin typeface="+mj-lt"/>
              <a:ea typeface="+mj-ea"/>
              <a:cs typeface="+mj-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2"/>
          <p:cNvSpPr txBox="1">
            <a:spLocks/>
          </p:cNvSpPr>
          <p:nvPr/>
        </p:nvSpPr>
        <p:spPr>
          <a:xfrm>
            <a:off x="1371600" y="1524000"/>
            <a:ext cx="7010400" cy="5029200"/>
          </a:xfrm>
          <a:prstGeom prst="rect">
            <a:avLst/>
          </a:prstGeom>
        </p:spPr>
        <p:txBody>
          <a:bodyPr/>
          <a:lstStyle/>
          <a:p>
            <a:pPr marL="273050" indent="-273050" algn="l">
              <a:spcBef>
                <a:spcPct val="20000"/>
              </a:spcBef>
              <a:buClr>
                <a:srgbClr val="A8CDD7"/>
              </a:buClr>
              <a:buSzPct val="95000"/>
              <a:buFont typeface="Wingdings 2" pitchFamily="18" charset="2"/>
              <a:buChar char=""/>
              <a:defRPr/>
            </a:pPr>
            <a:r>
              <a:rPr lang="el-GR" sz="2400" dirty="0">
                <a:solidFill>
                  <a:schemeClr val="bg1"/>
                </a:solidFill>
                <a:latin typeface="+mn-lt"/>
                <a:cs typeface="+mn-cs"/>
              </a:rPr>
              <a:t>Ο κόσμος που περιβάλλει το αναπτυσσόμενο άτομο είναι γεμάτος ερεθίσματα και η αλληλεπίδρασή τους με αυτά διαμορφώνουν τα δομικά στοιχεία των γνωστικών σχημάτων, δηλαδή τις νοητικές αναπαραστάσεις. </a:t>
            </a:r>
          </a:p>
          <a:p>
            <a:pPr marL="273050" indent="-273050" algn="l">
              <a:spcBef>
                <a:spcPct val="20000"/>
              </a:spcBef>
              <a:buClr>
                <a:srgbClr val="A8CDD7"/>
              </a:buClr>
              <a:buSzPct val="95000"/>
              <a:buFont typeface="Wingdings 2" pitchFamily="18" charset="2"/>
              <a:buChar char=""/>
              <a:defRPr/>
            </a:pPr>
            <a:r>
              <a:rPr lang="el-GR" sz="2400" dirty="0">
                <a:solidFill>
                  <a:schemeClr val="bg1"/>
                </a:solidFill>
                <a:latin typeface="+mn-lt"/>
                <a:cs typeface="+mn-cs"/>
              </a:rPr>
              <a:t>Οι νοητικές αναπαραστάσεις εμπεριέχουν όχι μόνο γνωστικά στοιχεία, αλλά και συναισθηματικά αποτυπώματα και ανάλογα με το πρόσημό τους (θετικά ή αρνητικά συναισθηματικά αποτυπώματα) ωθούν ή απωθούν το άτομο από την ενασχόλησή τους με σχετιζόμενες εμπειρίες ή ερεθίσματα (</a:t>
            </a:r>
            <a:r>
              <a:rPr lang="en-US" sz="2400" dirty="0" err="1">
                <a:solidFill>
                  <a:schemeClr val="bg1"/>
                </a:solidFill>
                <a:latin typeface="+mn-lt"/>
                <a:cs typeface="+mn-cs"/>
              </a:rPr>
              <a:t>Efklides</a:t>
            </a:r>
            <a:r>
              <a:rPr lang="el-GR" sz="2400" dirty="0">
                <a:solidFill>
                  <a:schemeClr val="bg1"/>
                </a:solidFill>
                <a:latin typeface="+mn-lt"/>
                <a:cs typeface="+mn-cs"/>
              </a:rPr>
              <a:t>, 2006). </a:t>
            </a:r>
          </a:p>
          <a:p>
            <a:pPr marL="273050" indent="-273050" algn="l">
              <a:spcBef>
                <a:spcPct val="20000"/>
              </a:spcBef>
              <a:buClr>
                <a:srgbClr val="A8CDD7"/>
              </a:buClr>
              <a:buSzPct val="95000"/>
              <a:buFont typeface="Wingdings 2" pitchFamily="18" charset="2"/>
              <a:buChar char=""/>
              <a:defRPr/>
            </a:pPr>
            <a:endParaRPr lang="el-GR" sz="2400" dirty="0">
              <a:solidFill>
                <a:schemeClr val="tx1"/>
              </a:solidFill>
              <a:latin typeface="+mn-lt"/>
              <a:cs typeface="+mn-cs"/>
            </a:endParaRPr>
          </a:p>
        </p:txBody>
      </p:sp>
      <p:sp>
        <p:nvSpPr>
          <p:cNvPr id="3" name="Rectangle 2"/>
          <p:cNvSpPr txBox="1">
            <a:spLocks noChangeArrowheads="1"/>
          </p:cNvSpPr>
          <p:nvPr/>
        </p:nvSpPr>
        <p:spPr>
          <a:xfrm>
            <a:off x="533400" y="0"/>
            <a:ext cx="8001000" cy="1428736"/>
          </a:xfrm>
          <a:prstGeom prst="rect">
            <a:avLst/>
          </a:prstGeom>
        </p:spPr>
        <p:txBody>
          <a:bodyPr/>
          <a:lstStyle/>
          <a:p>
            <a:pPr eaLnBrk="1" hangingPunct="1">
              <a:defRPr/>
            </a:pPr>
            <a:r>
              <a:rPr lang="en-US" altLang="el-GR" sz="3600" dirty="0">
                <a:solidFill>
                  <a:schemeClr val="tx2"/>
                </a:solidFill>
                <a:latin typeface="+mj-lt"/>
                <a:ea typeface="+mj-ea"/>
                <a:cs typeface="+mj-cs"/>
              </a:rPr>
              <a:t/>
            </a:r>
            <a:br>
              <a:rPr lang="en-US" altLang="el-GR" sz="3600" dirty="0">
                <a:solidFill>
                  <a:schemeClr val="tx2"/>
                </a:solidFill>
                <a:latin typeface="+mj-lt"/>
                <a:ea typeface="+mj-ea"/>
                <a:cs typeface="+mj-cs"/>
              </a:rPr>
            </a:br>
            <a:r>
              <a:rPr lang="el-GR" altLang="el-GR" sz="2400" dirty="0">
                <a:solidFill>
                  <a:srgbClr val="FFC000"/>
                </a:solidFill>
                <a:effectLst>
                  <a:outerShdw blurRad="38100" dist="38100" dir="2700000" algn="tl">
                    <a:srgbClr val="000000">
                      <a:alpha val="43137"/>
                    </a:srgbClr>
                  </a:outerShdw>
                </a:effectLst>
                <a:latin typeface="Comic Sans MS" pitchFamily="66" charset="0"/>
              </a:rPr>
              <a:t>Δυναμικό Μοντέλο Παρέμβασης στην Κίνηση</a:t>
            </a:r>
            <a:br>
              <a:rPr lang="el-GR" altLang="el-GR" sz="2400" dirty="0">
                <a:solidFill>
                  <a:srgbClr val="FFC000"/>
                </a:solidFill>
                <a:effectLst>
                  <a:outerShdw blurRad="38100" dist="38100" dir="2700000" algn="tl">
                    <a:srgbClr val="000000">
                      <a:alpha val="43137"/>
                    </a:srgbClr>
                  </a:outerShdw>
                </a:effectLst>
                <a:latin typeface="Comic Sans MS" pitchFamily="66" charset="0"/>
              </a:rPr>
            </a:br>
            <a:r>
              <a:rPr lang="el-GR" altLang="el-GR" sz="5000" dirty="0">
                <a:solidFill>
                  <a:schemeClr val="tx2"/>
                </a:solidFill>
                <a:latin typeface="+mj-lt"/>
                <a:ea typeface="+mj-ea"/>
                <a:cs typeface="+mj-cs"/>
              </a:rPr>
              <a:t/>
            </a:r>
            <a:br>
              <a:rPr lang="el-GR" altLang="el-GR" sz="5000" dirty="0">
                <a:solidFill>
                  <a:schemeClr val="tx2"/>
                </a:solidFill>
                <a:latin typeface="+mj-lt"/>
                <a:ea typeface="+mj-ea"/>
                <a:cs typeface="+mj-cs"/>
              </a:rPr>
            </a:br>
            <a:r>
              <a:rPr lang="el-GR" altLang="el-GR" sz="5000" dirty="0">
                <a:solidFill>
                  <a:schemeClr val="tx2"/>
                </a:solidFill>
                <a:latin typeface="+mj-lt"/>
                <a:ea typeface="+mj-ea"/>
                <a:cs typeface="+mj-cs"/>
              </a:rPr>
              <a:t/>
            </a:r>
            <a:br>
              <a:rPr lang="el-GR" altLang="el-GR" sz="5000" dirty="0">
                <a:solidFill>
                  <a:schemeClr val="tx2"/>
                </a:solidFill>
                <a:latin typeface="+mj-lt"/>
                <a:ea typeface="+mj-ea"/>
                <a:cs typeface="+mj-cs"/>
              </a:rPr>
            </a:br>
            <a:endParaRPr lang="el-GR" altLang="el-GR" sz="5000" dirty="0">
              <a:solidFill>
                <a:schemeClr val="tx2"/>
              </a:solidFill>
              <a:latin typeface="+mj-lt"/>
              <a:ea typeface="+mj-ea"/>
              <a:cs typeface="+mj-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txBox="1">
            <a:spLocks/>
          </p:cNvSpPr>
          <p:nvPr/>
        </p:nvSpPr>
        <p:spPr>
          <a:xfrm>
            <a:off x="1447800" y="1524000"/>
            <a:ext cx="7010400" cy="5029200"/>
          </a:xfrm>
          <a:prstGeom prst="rect">
            <a:avLst/>
          </a:prstGeom>
        </p:spPr>
        <p:txBody>
          <a:bodyPr/>
          <a:lstStyle/>
          <a:p>
            <a:pPr marL="273050" indent="-273050" algn="l">
              <a:spcBef>
                <a:spcPct val="20000"/>
              </a:spcBef>
              <a:buClr>
                <a:srgbClr val="A8CDD7"/>
              </a:buClr>
              <a:buSzPct val="95000"/>
              <a:buFont typeface="Wingdings 2" pitchFamily="18" charset="2"/>
              <a:buChar char=""/>
              <a:defRPr/>
            </a:pPr>
            <a:r>
              <a:rPr lang="el-GR" sz="2400" dirty="0">
                <a:solidFill>
                  <a:schemeClr val="bg1"/>
                </a:solidFill>
                <a:latin typeface="+mn-lt"/>
                <a:cs typeface="+mn-cs"/>
              </a:rPr>
              <a:t>Αναλογικά των γνωστικών σχημάτων είναι τα κινητικά σχήματα, τα οποία επίσης εμπεριέχουν πλήθος από νοητικές αναπαραστάσεις κινητικών δεξιοτήτων. </a:t>
            </a:r>
          </a:p>
          <a:p>
            <a:pPr marL="273050" indent="-273050" algn="l">
              <a:spcBef>
                <a:spcPct val="20000"/>
              </a:spcBef>
              <a:buClr>
                <a:srgbClr val="A8CDD7"/>
              </a:buClr>
              <a:buSzPct val="95000"/>
              <a:buFont typeface="Wingdings 2" pitchFamily="18" charset="2"/>
              <a:buChar char=""/>
              <a:defRPr/>
            </a:pPr>
            <a:r>
              <a:rPr lang="el-GR" sz="2400" dirty="0">
                <a:solidFill>
                  <a:schemeClr val="bg1"/>
                </a:solidFill>
                <a:latin typeface="+mn-lt"/>
                <a:cs typeface="+mn-cs"/>
              </a:rPr>
              <a:t>Τα κινητικά σχήματα διευρύνονται, καθώς ταξινομούνται κινητικές αναπαραστάσεις (από τις πιο ανώριμες ως τις πιο ώριμες) και το παιδί επιλέγει μέσα από ένα μεγάλο ρεπερτόριο κινητικών αναπαραστάσεων (ακόμα και μέσα στο ίδιο κινητικό σχήμα), προκειμένου να επιλύσει αποτελεσματικά όποιο κινητικό πρόβλημα αντιμετωπίζει στην επαφή του με το εξωτερικό περιβάλλον. </a:t>
            </a:r>
          </a:p>
        </p:txBody>
      </p:sp>
      <p:sp>
        <p:nvSpPr>
          <p:cNvPr id="4" name="Rectangle 2"/>
          <p:cNvSpPr txBox="1">
            <a:spLocks noChangeArrowheads="1"/>
          </p:cNvSpPr>
          <p:nvPr/>
        </p:nvSpPr>
        <p:spPr>
          <a:xfrm>
            <a:off x="642910" y="142852"/>
            <a:ext cx="8001000" cy="1285884"/>
          </a:xfrm>
          <a:prstGeom prst="rect">
            <a:avLst/>
          </a:prstGeom>
        </p:spPr>
        <p:txBody>
          <a:bodyPr/>
          <a:lstStyle/>
          <a:p>
            <a:pPr eaLnBrk="1" hangingPunct="1">
              <a:defRPr/>
            </a:pPr>
            <a:r>
              <a:rPr lang="en-US" altLang="el-GR" sz="3600" dirty="0">
                <a:solidFill>
                  <a:schemeClr val="tx2"/>
                </a:solidFill>
                <a:latin typeface="+mj-lt"/>
                <a:ea typeface="+mj-ea"/>
                <a:cs typeface="+mj-cs"/>
              </a:rPr>
              <a:t/>
            </a:r>
            <a:br>
              <a:rPr lang="en-US" altLang="el-GR" sz="3600" dirty="0">
                <a:solidFill>
                  <a:schemeClr val="tx2"/>
                </a:solidFill>
                <a:latin typeface="+mj-lt"/>
                <a:ea typeface="+mj-ea"/>
                <a:cs typeface="+mj-cs"/>
              </a:rPr>
            </a:br>
            <a:r>
              <a:rPr lang="el-GR" altLang="el-GR" sz="2400" dirty="0">
                <a:solidFill>
                  <a:srgbClr val="FFC000"/>
                </a:solidFill>
                <a:effectLst>
                  <a:outerShdw blurRad="38100" dist="38100" dir="2700000" algn="tl">
                    <a:srgbClr val="000000">
                      <a:alpha val="43137"/>
                    </a:srgbClr>
                  </a:outerShdw>
                </a:effectLst>
                <a:latin typeface="Comic Sans MS" pitchFamily="66" charset="0"/>
              </a:rPr>
              <a:t>Δυναμικό Μοντέλο Παρέμβασης στην Κίνηση</a:t>
            </a:r>
            <a:br>
              <a:rPr lang="el-GR" altLang="el-GR" sz="2400" dirty="0">
                <a:solidFill>
                  <a:srgbClr val="FFC000"/>
                </a:solidFill>
                <a:effectLst>
                  <a:outerShdw blurRad="38100" dist="38100" dir="2700000" algn="tl">
                    <a:srgbClr val="000000">
                      <a:alpha val="43137"/>
                    </a:srgbClr>
                  </a:outerShdw>
                </a:effectLst>
                <a:latin typeface="Comic Sans MS" pitchFamily="66" charset="0"/>
              </a:rPr>
            </a:br>
            <a:r>
              <a:rPr lang="el-GR" altLang="el-GR" sz="5000" dirty="0">
                <a:solidFill>
                  <a:schemeClr val="tx2"/>
                </a:solidFill>
                <a:latin typeface="+mj-lt"/>
                <a:ea typeface="+mj-ea"/>
                <a:cs typeface="+mj-cs"/>
              </a:rPr>
              <a:t/>
            </a:r>
            <a:br>
              <a:rPr lang="el-GR" altLang="el-GR" sz="5000" dirty="0">
                <a:solidFill>
                  <a:schemeClr val="tx2"/>
                </a:solidFill>
                <a:latin typeface="+mj-lt"/>
                <a:ea typeface="+mj-ea"/>
                <a:cs typeface="+mj-cs"/>
              </a:rPr>
            </a:br>
            <a:r>
              <a:rPr lang="el-GR" altLang="el-GR" sz="5000" dirty="0">
                <a:solidFill>
                  <a:schemeClr val="tx2"/>
                </a:solidFill>
                <a:latin typeface="+mj-lt"/>
                <a:ea typeface="+mj-ea"/>
                <a:cs typeface="+mj-cs"/>
              </a:rPr>
              <a:t/>
            </a:r>
            <a:br>
              <a:rPr lang="el-GR" altLang="el-GR" sz="5000" dirty="0">
                <a:solidFill>
                  <a:schemeClr val="tx2"/>
                </a:solidFill>
                <a:latin typeface="+mj-lt"/>
                <a:ea typeface="+mj-ea"/>
                <a:cs typeface="+mj-cs"/>
              </a:rPr>
            </a:br>
            <a:endParaRPr lang="el-GR" altLang="el-GR" sz="5000" dirty="0">
              <a:solidFill>
                <a:schemeClr val="tx2"/>
              </a:solidFill>
              <a:latin typeface="+mj-lt"/>
              <a:ea typeface="+mj-ea"/>
              <a:cs typeface="+mj-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srcRect/>
          <a:stretch>
            <a:fillRect/>
          </a:stretch>
        </p:blipFill>
        <p:spPr bwMode="auto">
          <a:xfrm>
            <a:off x="2438400" y="990600"/>
            <a:ext cx="5486400" cy="5105400"/>
          </a:xfrm>
          <a:prstGeom prst="rect">
            <a:avLst/>
          </a:prstGeom>
          <a:noFill/>
          <a:ln w="9525">
            <a:noFill/>
            <a:miter lim="800000"/>
            <a:headEnd/>
            <a:tailEnd/>
          </a:ln>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srcRect/>
          <a:stretch>
            <a:fillRect/>
          </a:stretch>
        </p:blipFill>
        <p:spPr bwMode="auto">
          <a:xfrm>
            <a:off x="2286000" y="914400"/>
            <a:ext cx="6172200" cy="5791200"/>
          </a:xfrm>
          <a:prstGeom prst="rect">
            <a:avLst/>
          </a:prstGeom>
          <a:noFill/>
          <a:ln w="9525">
            <a:noFill/>
            <a:miter lim="800000"/>
            <a:headEnd/>
            <a:tailEnd/>
          </a:ln>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object 2"/>
          <p:cNvSpPr>
            <a:spLocks/>
          </p:cNvSpPr>
          <p:nvPr/>
        </p:nvSpPr>
        <p:spPr bwMode="auto">
          <a:xfrm>
            <a:off x="400050" y="6400800"/>
            <a:ext cx="8382000" cy="0"/>
          </a:xfrm>
          <a:custGeom>
            <a:avLst/>
            <a:gdLst>
              <a:gd name="T0" fmla="*/ 0 w 8382000"/>
              <a:gd name="T1" fmla="*/ 8381992 w 8382000"/>
              <a:gd name="T2" fmla="*/ 0 60000 65536"/>
              <a:gd name="T3" fmla="*/ 0 60000 65536"/>
              <a:gd name="T4" fmla="*/ 0 w 8382000"/>
              <a:gd name="T5" fmla="*/ 8382000 w 8382000"/>
            </a:gdLst>
            <a:ahLst/>
            <a:cxnLst>
              <a:cxn ang="T2">
                <a:pos x="T0" y="0"/>
              </a:cxn>
              <a:cxn ang="T3">
                <a:pos x="T1" y="0"/>
              </a:cxn>
            </a:cxnLst>
            <a:rect l="T4" t="0" r="T5" b="0"/>
            <a:pathLst>
              <a:path w="8382000">
                <a:moveTo>
                  <a:pt x="0" y="0"/>
                </a:moveTo>
                <a:lnTo>
                  <a:pt x="8381993" y="1"/>
                </a:lnTo>
              </a:path>
            </a:pathLst>
          </a:custGeom>
          <a:noFill/>
          <a:ln w="9524">
            <a:solidFill>
              <a:srgbClr val="011893"/>
            </a:solidFill>
            <a:round/>
            <a:headEnd/>
            <a:tailEnd/>
          </a:ln>
        </p:spPr>
        <p:txBody>
          <a:bodyPr lIns="0" tIns="0" rIns="0" bIns="0"/>
          <a:lstStyle/>
          <a:p>
            <a:endParaRPr lang="el-GR"/>
          </a:p>
        </p:txBody>
      </p:sp>
      <p:sp>
        <p:nvSpPr>
          <p:cNvPr id="18435" name="object 3"/>
          <p:cNvSpPr>
            <a:spLocks/>
          </p:cNvSpPr>
          <p:nvPr/>
        </p:nvSpPr>
        <p:spPr bwMode="auto">
          <a:xfrm>
            <a:off x="533400" y="533400"/>
            <a:ext cx="7086600" cy="0"/>
          </a:xfrm>
          <a:custGeom>
            <a:avLst/>
            <a:gdLst>
              <a:gd name="T0" fmla="*/ 0 w 7086600"/>
              <a:gd name="T1" fmla="*/ 7086592 w 7086600"/>
              <a:gd name="T2" fmla="*/ 0 60000 65536"/>
              <a:gd name="T3" fmla="*/ 0 60000 65536"/>
              <a:gd name="T4" fmla="*/ 0 w 7086600"/>
              <a:gd name="T5" fmla="*/ 7086600 w 7086600"/>
            </a:gdLst>
            <a:ahLst/>
            <a:cxnLst>
              <a:cxn ang="T2">
                <a:pos x="T0" y="0"/>
              </a:cxn>
              <a:cxn ang="T3">
                <a:pos x="T1" y="0"/>
              </a:cxn>
            </a:cxnLst>
            <a:rect l="T4" t="0" r="T5" b="0"/>
            <a:pathLst>
              <a:path w="7086600">
                <a:moveTo>
                  <a:pt x="0" y="0"/>
                </a:moveTo>
                <a:lnTo>
                  <a:pt x="7086594" y="1"/>
                </a:lnTo>
              </a:path>
            </a:pathLst>
          </a:custGeom>
          <a:noFill/>
          <a:ln w="47624">
            <a:solidFill>
              <a:srgbClr val="0433FF"/>
            </a:solidFill>
            <a:round/>
            <a:headEnd/>
            <a:tailEnd/>
          </a:ln>
        </p:spPr>
        <p:txBody>
          <a:bodyPr lIns="0" tIns="0" rIns="0" bIns="0"/>
          <a:lstStyle/>
          <a:p>
            <a:endParaRPr lang="el-GR"/>
          </a:p>
        </p:txBody>
      </p:sp>
      <p:sp>
        <p:nvSpPr>
          <p:cNvPr id="18436" name="object 4"/>
          <p:cNvSpPr txBox="1">
            <a:spLocks noChangeArrowheads="1"/>
          </p:cNvSpPr>
          <p:nvPr/>
        </p:nvSpPr>
        <p:spPr bwMode="auto">
          <a:xfrm>
            <a:off x="690563" y="1746250"/>
            <a:ext cx="6977062" cy="4011613"/>
          </a:xfrm>
          <a:prstGeom prst="rect">
            <a:avLst/>
          </a:prstGeom>
          <a:noFill/>
          <a:ln w="9525">
            <a:noFill/>
            <a:miter lim="800000"/>
            <a:headEnd/>
            <a:tailEnd/>
          </a:ln>
        </p:spPr>
        <p:txBody>
          <a:bodyPr lIns="0" tIns="0" rIns="0" bIns="0">
            <a:spAutoFit/>
          </a:bodyPr>
          <a:lstStyle/>
          <a:p>
            <a:pPr marL="355600" indent="-342900" algn="l" eaLnBrk="1" hangingPunct="1">
              <a:buClr>
                <a:srgbClr val="C90000"/>
              </a:buClr>
              <a:buSzPct val="125000"/>
              <a:buFont typeface="Wingdings" pitchFamily="2" charset="2"/>
              <a:buChar char=""/>
              <a:tabLst>
                <a:tab pos="354013" algn="l"/>
                <a:tab pos="355600" algn="l"/>
              </a:tabLst>
            </a:pPr>
            <a:r>
              <a:rPr lang="el-GR" sz="2000" i="1">
                <a:solidFill>
                  <a:srgbClr val="66FFFF"/>
                </a:solidFill>
                <a:latin typeface="Arial" pitchFamily="34" charset="0"/>
              </a:rPr>
              <a:t>αντίληψη</a:t>
            </a:r>
            <a:endParaRPr lang="el-GR" sz="2000">
              <a:solidFill>
                <a:srgbClr val="66FFFF"/>
              </a:solidFill>
              <a:latin typeface="Arial" pitchFamily="34" charset="0"/>
            </a:endParaRPr>
          </a:p>
          <a:p>
            <a:pPr marL="355600" indent="-342900" algn="l" eaLnBrk="1" hangingPunct="1">
              <a:spcBef>
                <a:spcPts val="475"/>
              </a:spcBef>
              <a:buClr>
                <a:srgbClr val="C90000"/>
              </a:buClr>
              <a:buSzPct val="125000"/>
              <a:buFont typeface="Wingdings" pitchFamily="2" charset="2"/>
              <a:buChar char=""/>
              <a:tabLst>
                <a:tab pos="354013" algn="l"/>
                <a:tab pos="355600" algn="l"/>
              </a:tabLst>
            </a:pPr>
            <a:r>
              <a:rPr lang="el-GR" sz="2000" i="1">
                <a:solidFill>
                  <a:srgbClr val="66FFFF"/>
                </a:solidFill>
                <a:latin typeface="Arial" pitchFamily="34" charset="0"/>
              </a:rPr>
              <a:t>γλώσσα</a:t>
            </a:r>
            <a:endParaRPr lang="el-GR" sz="2000">
              <a:solidFill>
                <a:srgbClr val="66FFFF"/>
              </a:solidFill>
              <a:latin typeface="Arial" pitchFamily="34" charset="0"/>
            </a:endParaRPr>
          </a:p>
          <a:p>
            <a:pPr marL="355600" indent="-342900" algn="l" eaLnBrk="1" hangingPunct="1">
              <a:spcBef>
                <a:spcPts val="400"/>
              </a:spcBef>
              <a:buClr>
                <a:srgbClr val="C90000"/>
              </a:buClr>
              <a:buSzPct val="125000"/>
              <a:buFont typeface="Wingdings" pitchFamily="2" charset="2"/>
              <a:buChar char=""/>
              <a:tabLst>
                <a:tab pos="354013" algn="l"/>
                <a:tab pos="355600" algn="l"/>
              </a:tabLst>
            </a:pPr>
            <a:r>
              <a:rPr lang="el-GR" sz="2000" i="1">
                <a:solidFill>
                  <a:srgbClr val="66FFFF"/>
                </a:solidFill>
                <a:latin typeface="Arial" pitchFamily="34" charset="0"/>
              </a:rPr>
              <a:t>µνήµη</a:t>
            </a:r>
            <a:endParaRPr lang="el-GR" sz="2000">
              <a:solidFill>
                <a:srgbClr val="66FFFF"/>
              </a:solidFill>
              <a:latin typeface="Arial" pitchFamily="34" charset="0"/>
            </a:endParaRPr>
          </a:p>
          <a:p>
            <a:pPr marL="355600" indent="-342900" algn="l" eaLnBrk="1" hangingPunct="1">
              <a:spcBef>
                <a:spcPts val="500"/>
              </a:spcBef>
              <a:buClr>
                <a:srgbClr val="C90000"/>
              </a:buClr>
              <a:buSzPct val="125000"/>
              <a:buFont typeface="Wingdings" pitchFamily="2" charset="2"/>
              <a:buChar char=""/>
              <a:tabLst>
                <a:tab pos="354013" algn="l"/>
                <a:tab pos="355600" algn="l"/>
              </a:tabLst>
            </a:pPr>
            <a:r>
              <a:rPr lang="el-GR" sz="2000" i="1">
                <a:solidFill>
                  <a:srgbClr val="66FFFF"/>
                </a:solidFill>
                <a:latin typeface="Arial" pitchFamily="34" charset="0"/>
              </a:rPr>
              <a:t>σκέψη</a:t>
            </a:r>
            <a:endParaRPr lang="el-GR" sz="2000">
              <a:solidFill>
                <a:srgbClr val="66FFFF"/>
              </a:solidFill>
              <a:latin typeface="Arial" pitchFamily="34" charset="0"/>
            </a:endParaRPr>
          </a:p>
          <a:p>
            <a:pPr marL="355600" indent="-342900" algn="l" eaLnBrk="1" hangingPunct="1">
              <a:spcBef>
                <a:spcPts val="500"/>
              </a:spcBef>
              <a:buClr>
                <a:srgbClr val="C90000"/>
              </a:buClr>
              <a:buSzPct val="125000"/>
              <a:buFont typeface="Wingdings" pitchFamily="2" charset="2"/>
              <a:buChar char=""/>
              <a:tabLst>
                <a:tab pos="354013" algn="l"/>
                <a:tab pos="355600" algn="l"/>
              </a:tabLst>
            </a:pPr>
            <a:r>
              <a:rPr lang="el-GR" sz="2000" i="1">
                <a:solidFill>
                  <a:srgbClr val="66FFFF"/>
                </a:solidFill>
                <a:latin typeface="Arial" pitchFamily="34" charset="0"/>
              </a:rPr>
              <a:t>συνείδηση</a:t>
            </a:r>
            <a:endParaRPr lang="el-GR" sz="2000">
              <a:solidFill>
                <a:srgbClr val="66FFFF"/>
              </a:solidFill>
              <a:latin typeface="Arial" pitchFamily="34" charset="0"/>
            </a:endParaRPr>
          </a:p>
          <a:p>
            <a:pPr marL="355600" indent="-342900" algn="l" eaLnBrk="1" hangingPunct="1">
              <a:spcBef>
                <a:spcPts val="500"/>
              </a:spcBef>
              <a:buClr>
                <a:srgbClr val="C90000"/>
              </a:buClr>
              <a:buSzPct val="125000"/>
              <a:buFont typeface="Wingdings" pitchFamily="2" charset="2"/>
              <a:buChar char=""/>
              <a:tabLst>
                <a:tab pos="354013" algn="l"/>
                <a:tab pos="355600" algn="l"/>
              </a:tabLst>
            </a:pPr>
            <a:r>
              <a:rPr lang="el-GR" sz="2000" i="1">
                <a:solidFill>
                  <a:srgbClr val="66FFFF"/>
                </a:solidFill>
                <a:latin typeface="Arial" pitchFamily="34" charset="0"/>
              </a:rPr>
              <a:t>προσοχή</a:t>
            </a:r>
            <a:endParaRPr lang="el-GR" sz="2000">
              <a:solidFill>
                <a:srgbClr val="66FFFF"/>
              </a:solidFill>
              <a:latin typeface="Arial" pitchFamily="34" charset="0"/>
            </a:endParaRPr>
          </a:p>
          <a:p>
            <a:pPr marL="355600" indent="-342900" algn="l" eaLnBrk="1" hangingPunct="1">
              <a:spcBef>
                <a:spcPts val="500"/>
              </a:spcBef>
              <a:buClr>
                <a:srgbClr val="C90000"/>
              </a:buClr>
              <a:buSzPct val="125000"/>
              <a:buFont typeface="Wingdings" pitchFamily="2" charset="2"/>
              <a:buChar char=""/>
              <a:tabLst>
                <a:tab pos="354013" algn="l"/>
                <a:tab pos="355600" algn="l"/>
              </a:tabLst>
            </a:pPr>
            <a:r>
              <a:rPr lang="el-GR" sz="2000" i="1">
                <a:solidFill>
                  <a:srgbClr val="66FFFF"/>
                </a:solidFill>
                <a:latin typeface="Arial" pitchFamily="34" charset="0"/>
              </a:rPr>
              <a:t>κίνηση</a:t>
            </a:r>
            <a:endParaRPr lang="el-GR" sz="2000">
              <a:solidFill>
                <a:srgbClr val="66FFFF"/>
              </a:solidFill>
              <a:latin typeface="Arial" pitchFamily="34" charset="0"/>
            </a:endParaRPr>
          </a:p>
          <a:p>
            <a:pPr marL="355600" indent="-342900" algn="l" eaLnBrk="1" hangingPunct="1">
              <a:spcBef>
                <a:spcPts val="400"/>
              </a:spcBef>
              <a:buClr>
                <a:srgbClr val="C90000"/>
              </a:buClr>
              <a:buSzPct val="125000"/>
              <a:buFont typeface="Wingdings" pitchFamily="2" charset="2"/>
              <a:buChar char=""/>
              <a:tabLst>
                <a:tab pos="354013" algn="l"/>
                <a:tab pos="355600" algn="l"/>
              </a:tabLst>
            </a:pPr>
            <a:r>
              <a:rPr lang="el-GR" sz="2000" i="1">
                <a:solidFill>
                  <a:srgbClr val="66FFFF"/>
                </a:solidFill>
                <a:latin typeface="Arial" pitchFamily="34" charset="0"/>
              </a:rPr>
              <a:t>ύπνος – βιολογικές λειτουργίες</a:t>
            </a:r>
            <a:endParaRPr lang="el-GR" sz="2000">
              <a:solidFill>
                <a:srgbClr val="66FFFF"/>
              </a:solidFill>
              <a:latin typeface="Arial" pitchFamily="34" charset="0"/>
            </a:endParaRPr>
          </a:p>
          <a:p>
            <a:pPr marL="355600" indent="-342900" algn="l" eaLnBrk="1" hangingPunct="1">
              <a:spcBef>
                <a:spcPts val="500"/>
              </a:spcBef>
              <a:buClr>
                <a:srgbClr val="C90000"/>
              </a:buClr>
              <a:buSzPct val="125000"/>
              <a:buFont typeface="Wingdings" pitchFamily="2" charset="2"/>
              <a:buChar char=""/>
              <a:tabLst>
                <a:tab pos="354013" algn="l"/>
                <a:tab pos="355600" algn="l"/>
              </a:tabLst>
            </a:pPr>
            <a:r>
              <a:rPr lang="el-GR" sz="2000" i="1">
                <a:solidFill>
                  <a:srgbClr val="66FFFF"/>
                </a:solidFill>
                <a:latin typeface="Arial" pitchFamily="34" charset="0"/>
              </a:rPr>
              <a:t>ενστικτώδεις συµπεριφορές</a:t>
            </a:r>
            <a:endParaRPr lang="el-GR" sz="2000">
              <a:solidFill>
                <a:srgbClr val="66FFFF"/>
              </a:solidFill>
              <a:latin typeface="Arial" pitchFamily="34" charset="0"/>
            </a:endParaRPr>
          </a:p>
          <a:p>
            <a:pPr marL="355600" indent="-342900" algn="l" eaLnBrk="1" hangingPunct="1">
              <a:tabLst>
                <a:tab pos="354013" algn="l"/>
                <a:tab pos="355600" algn="l"/>
              </a:tabLst>
            </a:pPr>
            <a:endParaRPr lang="el-GR" sz="2900">
              <a:solidFill>
                <a:srgbClr val="66FFFF"/>
              </a:solidFill>
              <a:latin typeface="Times New Roman" pitchFamily="18" charset="0"/>
              <a:cs typeface="Times New Roman" pitchFamily="18" charset="0"/>
            </a:endParaRPr>
          </a:p>
          <a:p>
            <a:pPr marL="355600" indent="-342900" algn="l" eaLnBrk="1" hangingPunct="1">
              <a:tabLst>
                <a:tab pos="354013" algn="l"/>
                <a:tab pos="355600" algn="l"/>
              </a:tabLst>
            </a:pPr>
            <a:r>
              <a:rPr lang="el-GR" sz="2000" i="1">
                <a:solidFill>
                  <a:srgbClr val="66FFFF"/>
                </a:solidFill>
                <a:latin typeface="Arial" pitchFamily="34" charset="0"/>
              </a:rPr>
              <a:t>…. συνδέονται µε τα συστήµατα του εγκεφάλου</a:t>
            </a:r>
            <a:endParaRPr lang="el-GR" sz="2000">
              <a:solidFill>
                <a:srgbClr val="66FFFF"/>
              </a:solidFill>
              <a:latin typeface="Arial" pitchFamily="34" charset="0"/>
            </a:endParaRPr>
          </a:p>
        </p:txBody>
      </p:sp>
      <p:sp>
        <p:nvSpPr>
          <p:cNvPr id="18437" name="object 5"/>
          <p:cNvSpPr>
            <a:spLocks noChangeArrowheads="1"/>
          </p:cNvSpPr>
          <p:nvPr/>
        </p:nvSpPr>
        <p:spPr bwMode="auto">
          <a:xfrm>
            <a:off x="4787900" y="1628775"/>
            <a:ext cx="3111500" cy="3095625"/>
          </a:xfrm>
          <a:prstGeom prst="rect">
            <a:avLst/>
          </a:prstGeom>
          <a:blipFill dpi="0" rotWithShape="1">
            <a:blip r:embed="rId2" cstate="print"/>
            <a:srcRect/>
            <a:stretch>
              <a:fillRect/>
            </a:stretch>
          </a:blipFill>
          <a:ln w="9525">
            <a:noFill/>
            <a:miter lim="800000"/>
            <a:headEnd/>
            <a:tailEnd/>
          </a:ln>
        </p:spPr>
        <p:txBody>
          <a:bodyPr lIns="0" tIns="0" rIns="0" bIns="0"/>
          <a:lstStyle/>
          <a:p>
            <a:pPr algn="l" eaLnBrk="1" hangingPunct="1"/>
            <a:endParaRPr lang="el-GR">
              <a:solidFill>
                <a:schemeClr val="tx1"/>
              </a:solidFill>
              <a:latin typeface="Calibri" pitchFamily="34" charset="0"/>
            </a:endParaRPr>
          </a:p>
        </p:txBody>
      </p:sp>
      <p:sp>
        <p:nvSpPr>
          <p:cNvPr id="18438" name="object 6"/>
          <p:cNvSpPr>
            <a:spLocks/>
          </p:cNvSpPr>
          <p:nvPr/>
        </p:nvSpPr>
        <p:spPr bwMode="auto">
          <a:xfrm>
            <a:off x="500034" y="642918"/>
            <a:ext cx="8194675" cy="427558"/>
          </a:xfrm>
          <a:prstGeom prst="rect">
            <a:avLst/>
          </a:prstGeom>
          <a:noFill/>
          <a:ln w="9525">
            <a:noFill/>
            <a:miter lim="800000"/>
            <a:headEnd/>
            <a:tailEnd/>
          </a:ln>
        </p:spPr>
        <p:txBody>
          <a:bodyPr lIns="0" tIns="57663" rIns="0" bIns="0">
            <a:spAutoFit/>
          </a:bodyPr>
          <a:lstStyle/>
          <a:p>
            <a:pPr marL="85725" algn="l" eaLnBrk="1" hangingPunct="1"/>
            <a:r>
              <a:rPr lang="el-GR" sz="2400" dirty="0">
                <a:solidFill>
                  <a:srgbClr val="FFC000"/>
                </a:solidFill>
                <a:effectLst>
                  <a:outerShdw blurRad="38100" dist="38100" dir="2700000" algn="tl">
                    <a:srgbClr val="000000">
                      <a:alpha val="43137"/>
                    </a:srgbClr>
                  </a:outerShdw>
                </a:effectLst>
                <a:latin typeface="Comic Sans MS" pitchFamily="66" charset="0"/>
              </a:rPr>
              <a:t>Εγκέφαλος και λειτουργίες</a:t>
            </a: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cstate="print"/>
          <a:srcRect/>
          <a:stretch>
            <a:fillRect/>
          </a:stretch>
        </p:blipFill>
        <p:spPr bwMode="auto">
          <a:xfrm>
            <a:off x="1905000" y="762000"/>
            <a:ext cx="7010400" cy="5410200"/>
          </a:xfrm>
          <a:prstGeom prst="rect">
            <a:avLst/>
          </a:prstGeom>
          <a:noFill/>
          <a:ln w="9525">
            <a:noFill/>
            <a:miter lim="800000"/>
            <a:headEnd/>
            <a:tailEnd/>
          </a:ln>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srcRect/>
          <a:stretch>
            <a:fillRect/>
          </a:stretch>
        </p:blipFill>
        <p:spPr bwMode="auto">
          <a:xfrm>
            <a:off x="2438400" y="1066800"/>
            <a:ext cx="5562600" cy="5257800"/>
          </a:xfrm>
          <a:prstGeom prst="rect">
            <a:avLst/>
          </a:prstGeom>
          <a:noFill/>
          <a:ln w="9525">
            <a:noFill/>
            <a:miter lim="800000"/>
            <a:headEnd/>
            <a:tailEnd/>
          </a:ln>
        </p:spPr>
      </p:pic>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cstate="print"/>
          <a:srcRect/>
          <a:stretch>
            <a:fillRect/>
          </a:stretch>
        </p:blipFill>
        <p:spPr bwMode="auto">
          <a:xfrm>
            <a:off x="1447800" y="685800"/>
            <a:ext cx="6477000" cy="5791200"/>
          </a:xfrm>
          <a:prstGeom prst="rect">
            <a:avLst/>
          </a:prstGeom>
          <a:noFill/>
          <a:ln w="9525">
            <a:noFill/>
            <a:miter lim="800000"/>
            <a:headEnd/>
            <a:tailEnd/>
          </a:ln>
        </p:spPr>
      </p:pic>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cstate="print"/>
          <a:srcRect/>
          <a:stretch>
            <a:fillRect/>
          </a:stretch>
        </p:blipFill>
        <p:spPr bwMode="auto">
          <a:xfrm>
            <a:off x="1752600" y="685800"/>
            <a:ext cx="6019800" cy="2819400"/>
          </a:xfrm>
          <a:prstGeom prst="rect">
            <a:avLst/>
          </a:prstGeom>
          <a:noFill/>
          <a:ln w="9525">
            <a:noFill/>
            <a:miter lim="800000"/>
            <a:headEnd/>
            <a:tailEnd/>
          </a:ln>
        </p:spPr>
      </p:pic>
      <p:pic>
        <p:nvPicPr>
          <p:cNvPr id="54275" name="Picture 3"/>
          <p:cNvPicPr>
            <a:picLocks noChangeAspect="1" noChangeArrowheads="1"/>
          </p:cNvPicPr>
          <p:nvPr/>
        </p:nvPicPr>
        <p:blipFill>
          <a:blip r:embed="rId3" cstate="print"/>
          <a:srcRect/>
          <a:stretch>
            <a:fillRect/>
          </a:stretch>
        </p:blipFill>
        <p:spPr bwMode="auto">
          <a:xfrm>
            <a:off x="1828800" y="3962400"/>
            <a:ext cx="5943600" cy="2590800"/>
          </a:xfrm>
          <a:prstGeom prst="rect">
            <a:avLst/>
          </a:prstGeom>
          <a:noFill/>
          <a:ln w="9525">
            <a:noFill/>
            <a:miter lim="800000"/>
            <a:headEnd/>
            <a:tailEnd/>
          </a:ln>
        </p:spPr>
      </p:pic>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cstate="print"/>
          <a:srcRect/>
          <a:stretch>
            <a:fillRect/>
          </a:stretch>
        </p:blipFill>
        <p:spPr bwMode="auto">
          <a:xfrm>
            <a:off x="1379538" y="381000"/>
            <a:ext cx="7612062" cy="6172200"/>
          </a:xfrm>
          <a:prstGeom prst="rect">
            <a:avLst/>
          </a:prstGeom>
          <a:noFill/>
          <a:ln w="9525">
            <a:noFill/>
            <a:miter lim="800000"/>
            <a:headEnd/>
            <a:tailEnd/>
          </a:ln>
        </p:spPr>
      </p:pic>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p:cNvSpPr>
          <p:nvPr/>
        </p:nvSpPr>
        <p:spPr>
          <a:xfrm>
            <a:off x="1357290" y="642918"/>
            <a:ext cx="7010400" cy="609600"/>
          </a:xfrm>
          <a:prstGeom prst="rect">
            <a:avLst/>
          </a:prstGeom>
        </p:spPr>
        <p:txBody>
          <a:bodyPr/>
          <a:lstStyle/>
          <a:p>
            <a:pPr>
              <a:defRPr/>
            </a:pPr>
            <a:r>
              <a:rPr lang="el-GR" altLang="el-GR" sz="2400" dirty="0">
                <a:solidFill>
                  <a:srgbClr val="FFC000"/>
                </a:solidFill>
                <a:effectLst>
                  <a:outerShdw blurRad="38100" dist="38100" dir="2700000" algn="tl">
                    <a:srgbClr val="000000">
                      <a:alpha val="43137"/>
                    </a:srgbClr>
                  </a:outerShdw>
                </a:effectLst>
                <a:latin typeface="Comic Sans MS" pitchFamily="66" charset="0"/>
              </a:rPr>
              <a:t>Σκοπός της παρέμβασης</a:t>
            </a:r>
          </a:p>
        </p:txBody>
      </p:sp>
      <p:sp>
        <p:nvSpPr>
          <p:cNvPr id="3" name="Θέση περιεχομένου 2"/>
          <p:cNvSpPr txBox="1">
            <a:spLocks/>
          </p:cNvSpPr>
          <p:nvPr/>
        </p:nvSpPr>
        <p:spPr>
          <a:xfrm>
            <a:off x="533400" y="1295400"/>
            <a:ext cx="8382000" cy="5562600"/>
          </a:xfrm>
          <a:prstGeom prst="rect">
            <a:avLst/>
          </a:prstGeom>
        </p:spPr>
        <p:txBody>
          <a:bodyPr/>
          <a:lstStyle/>
          <a:p>
            <a:pPr marL="273050" indent="-273050" algn="l">
              <a:spcBef>
                <a:spcPct val="20000"/>
              </a:spcBef>
              <a:buClr>
                <a:srgbClr val="A8CDD7"/>
              </a:buClr>
              <a:buSzPct val="95000"/>
              <a:buFont typeface="Wingdings 2" pitchFamily="18" charset="2"/>
              <a:buChar char=""/>
              <a:defRPr/>
            </a:pPr>
            <a:r>
              <a:rPr lang="el-GR" sz="2500" dirty="0">
                <a:solidFill>
                  <a:schemeClr val="bg1"/>
                </a:solidFill>
                <a:latin typeface="+mn-lt"/>
                <a:cs typeface="+mn-cs"/>
              </a:rPr>
              <a:t>Η ανάπτυξη ενός παρεμβατικού περιβάλλοντος, το οποίο όμως δε θα είναι επεμβατικό και δε θα εστιάζει στις αδυναμίες του παιδιού.</a:t>
            </a:r>
          </a:p>
          <a:p>
            <a:pPr marL="273050" indent="-273050" algn="l">
              <a:spcBef>
                <a:spcPct val="20000"/>
              </a:spcBef>
              <a:buClr>
                <a:srgbClr val="A8CDD7"/>
              </a:buClr>
              <a:buSzPct val="95000"/>
              <a:buFont typeface="Wingdings 2" pitchFamily="18" charset="2"/>
              <a:buChar char=""/>
              <a:defRPr/>
            </a:pPr>
            <a:r>
              <a:rPr lang="el-GR" altLang="el-GR" sz="2500" dirty="0">
                <a:solidFill>
                  <a:schemeClr val="bg1"/>
                </a:solidFill>
                <a:latin typeface="+mn-lt"/>
                <a:cs typeface="+mn-cs"/>
              </a:rPr>
              <a:t>Το μάθημα της </a:t>
            </a:r>
            <a:r>
              <a:rPr lang="el-GR" altLang="el-GR" sz="2500" dirty="0" err="1">
                <a:solidFill>
                  <a:schemeClr val="bg1"/>
                </a:solidFill>
                <a:latin typeface="+mn-lt"/>
                <a:cs typeface="+mn-cs"/>
              </a:rPr>
              <a:t>φ.α</a:t>
            </a:r>
            <a:r>
              <a:rPr lang="el-GR" altLang="el-GR" sz="2500" dirty="0">
                <a:solidFill>
                  <a:schemeClr val="bg1"/>
                </a:solidFill>
                <a:latin typeface="+mn-lt"/>
                <a:cs typeface="+mn-cs"/>
              </a:rPr>
              <a:t>. πρέπει να ενθαρρύνει την ενεργή συμμετοχή στη μάθηση. Να δίνει στους μαθητές του τα απαραίτητα κίνητρα και τα κατάλληλα υλικά ώστε από μόνα τους να επιλύουν κινητικά προβλήματα. </a:t>
            </a:r>
          </a:p>
          <a:p>
            <a:pPr marL="273050" indent="-273050" algn="l">
              <a:spcBef>
                <a:spcPct val="20000"/>
              </a:spcBef>
              <a:buClr>
                <a:srgbClr val="A8CDD7"/>
              </a:buClr>
              <a:buSzPct val="95000"/>
              <a:buFont typeface="Wingdings 2" pitchFamily="18" charset="2"/>
              <a:buChar char=""/>
              <a:defRPr/>
            </a:pPr>
            <a:r>
              <a:rPr lang="el-GR" altLang="el-GR" sz="2500" dirty="0">
                <a:solidFill>
                  <a:schemeClr val="bg1"/>
                </a:solidFill>
                <a:latin typeface="+mn-lt"/>
                <a:cs typeface="+mn-cs"/>
              </a:rPr>
              <a:t>Όταν το περιβάλλον της τάξης είναι υποστηρικτικό κι όχι επικριτικό, τότε ενεργοποιείται η φαντασία των παιδιών και η ενστικτώδης διάθεσή τους για ανακάλυψη νέας μάθησης, νέων προσωπικών ορίων, νέων λαθών.</a:t>
            </a: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p:cNvSpPr>
          <p:nvPr/>
        </p:nvSpPr>
        <p:spPr>
          <a:xfrm>
            <a:off x="1428728" y="428604"/>
            <a:ext cx="7010400" cy="685800"/>
          </a:xfrm>
          <a:prstGeom prst="rect">
            <a:avLst/>
          </a:prstGeom>
        </p:spPr>
        <p:txBody>
          <a:bodyPr/>
          <a:lstStyle/>
          <a:p>
            <a:pPr>
              <a:defRPr/>
            </a:pPr>
            <a:r>
              <a:rPr lang="el-GR" altLang="el-GR" sz="2400" dirty="0">
                <a:solidFill>
                  <a:srgbClr val="FFC000"/>
                </a:solidFill>
                <a:effectLst>
                  <a:outerShdw blurRad="38100" dist="38100" dir="2700000" algn="tl">
                    <a:srgbClr val="000000">
                      <a:alpha val="43137"/>
                    </a:srgbClr>
                  </a:outerShdw>
                </a:effectLst>
                <a:latin typeface="Comic Sans MS" pitchFamily="66" charset="0"/>
              </a:rPr>
              <a:t>Σκοπός της παρέμβασης</a:t>
            </a:r>
          </a:p>
        </p:txBody>
      </p:sp>
      <p:sp>
        <p:nvSpPr>
          <p:cNvPr id="3" name="Θέση περιεχομένου 2"/>
          <p:cNvSpPr txBox="1">
            <a:spLocks/>
          </p:cNvSpPr>
          <p:nvPr/>
        </p:nvSpPr>
        <p:spPr>
          <a:xfrm>
            <a:off x="533400" y="1143000"/>
            <a:ext cx="8382000" cy="5486400"/>
          </a:xfrm>
          <a:prstGeom prst="rect">
            <a:avLst/>
          </a:prstGeom>
        </p:spPr>
        <p:txBody>
          <a:bodyPr/>
          <a:lstStyle/>
          <a:p>
            <a:pPr marL="273050" indent="-273050" algn="l">
              <a:spcBef>
                <a:spcPct val="20000"/>
              </a:spcBef>
              <a:buClr>
                <a:srgbClr val="A8CDD7"/>
              </a:buClr>
              <a:buSzPct val="95000"/>
              <a:buFont typeface="Wingdings 2" pitchFamily="18" charset="2"/>
              <a:buChar char=""/>
              <a:defRPr/>
            </a:pPr>
            <a:r>
              <a:rPr lang="el-GR" altLang="el-GR" sz="2600" dirty="0">
                <a:solidFill>
                  <a:schemeClr val="bg1"/>
                </a:solidFill>
                <a:latin typeface="+mn-lt"/>
                <a:cs typeface="+mn-cs"/>
              </a:rPr>
              <a:t>Δραστηριότητες που προκαλούν τη χαρά, την περηφάνια, την αυτοπεποίθηση είναι δραστηριότητες που αναπτύσσουν τις εκτελεστικές λειτουργίες</a:t>
            </a:r>
            <a:endParaRPr lang="el-GR" sz="2600" dirty="0">
              <a:solidFill>
                <a:schemeClr val="bg1"/>
              </a:solidFill>
              <a:latin typeface="+mn-lt"/>
              <a:cs typeface="+mn-cs"/>
            </a:endParaRPr>
          </a:p>
          <a:p>
            <a:pPr marL="273050" indent="-273050" algn="l">
              <a:spcBef>
                <a:spcPct val="20000"/>
              </a:spcBef>
              <a:buClr>
                <a:srgbClr val="A8CDD7"/>
              </a:buClr>
              <a:buSzPct val="95000"/>
              <a:buFont typeface="Wingdings 2" pitchFamily="18" charset="2"/>
              <a:buChar char=""/>
              <a:defRPr/>
            </a:pPr>
            <a:r>
              <a:rPr lang="el-GR" sz="2600" dirty="0">
                <a:solidFill>
                  <a:schemeClr val="bg1"/>
                </a:solidFill>
                <a:latin typeface="+mn-lt"/>
                <a:cs typeface="+mn-cs"/>
              </a:rPr>
              <a:t>Πολλές φορές δεν έχει νόημα να μάθει το παιδί κινητικές δεξιότητες, τις οποίες θα πρέπει να τις εκτελεί άψογα. Μεγαλύτερη σημασία έχει να μάθει να τις εκτελεί με τρόπο που θα του επιτρέπουν να συμμετέχει στο ελεύθερο παιχνίδι (π.χ. στην αυλή ή στην παιδική χαρά) και να αισθάνεται ικανό να επιλέγει την κατάλληλη κινητική αντίδραση στην κατάλληλη χρονική στιγμή.</a:t>
            </a:r>
          </a:p>
          <a:p>
            <a:pPr marL="273050" indent="-273050" algn="l">
              <a:spcBef>
                <a:spcPct val="20000"/>
              </a:spcBef>
              <a:buClr>
                <a:srgbClr val="A8CDD7"/>
              </a:buClr>
              <a:buSzPct val="95000"/>
              <a:buFont typeface="Wingdings 2" pitchFamily="18" charset="2"/>
              <a:buChar char=""/>
              <a:defRPr/>
            </a:pPr>
            <a:endParaRPr lang="el-GR" sz="2600" dirty="0">
              <a:solidFill>
                <a:schemeClr val="tx1"/>
              </a:solidFill>
              <a:latin typeface="+mn-lt"/>
              <a:cs typeface="+mn-cs"/>
            </a:endParaRP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p:cNvSpPr>
          <p:nvPr/>
        </p:nvSpPr>
        <p:spPr>
          <a:xfrm>
            <a:off x="1214414" y="357166"/>
            <a:ext cx="7010400" cy="685800"/>
          </a:xfrm>
          <a:prstGeom prst="rect">
            <a:avLst/>
          </a:prstGeom>
        </p:spPr>
        <p:txBody>
          <a:bodyPr/>
          <a:lstStyle/>
          <a:p>
            <a:pPr>
              <a:defRPr/>
            </a:pPr>
            <a:r>
              <a:rPr lang="el-GR" altLang="el-GR" sz="2400" dirty="0">
                <a:solidFill>
                  <a:srgbClr val="FFC000"/>
                </a:solidFill>
                <a:effectLst>
                  <a:outerShdw blurRad="38100" dist="38100" dir="2700000" algn="tl">
                    <a:srgbClr val="000000">
                      <a:alpha val="43137"/>
                    </a:srgbClr>
                  </a:outerShdw>
                </a:effectLst>
                <a:latin typeface="Comic Sans MS" pitchFamily="66" charset="0"/>
              </a:rPr>
              <a:t>Παράδειγμα</a:t>
            </a:r>
          </a:p>
        </p:txBody>
      </p:sp>
      <p:sp>
        <p:nvSpPr>
          <p:cNvPr id="3" name="Θέση περιεχομένου 2"/>
          <p:cNvSpPr txBox="1">
            <a:spLocks/>
          </p:cNvSpPr>
          <p:nvPr/>
        </p:nvSpPr>
        <p:spPr>
          <a:xfrm>
            <a:off x="609600" y="1143000"/>
            <a:ext cx="8305800" cy="5562600"/>
          </a:xfrm>
          <a:prstGeom prst="rect">
            <a:avLst/>
          </a:prstGeom>
        </p:spPr>
        <p:txBody>
          <a:bodyPr/>
          <a:lstStyle/>
          <a:p>
            <a:pPr marL="273050" indent="-273050" algn="l">
              <a:spcBef>
                <a:spcPct val="20000"/>
              </a:spcBef>
              <a:buClr>
                <a:srgbClr val="A8CDD7"/>
              </a:buClr>
              <a:buSzPct val="95000"/>
              <a:buFont typeface="Wingdings 2" pitchFamily="18" charset="2"/>
              <a:buChar char=""/>
              <a:defRPr/>
            </a:pPr>
            <a:r>
              <a:rPr lang="el-GR" sz="2600" b="1" dirty="0">
                <a:solidFill>
                  <a:srgbClr val="FFFF00"/>
                </a:solidFill>
                <a:latin typeface="+mn-lt"/>
                <a:cs typeface="+mn-cs"/>
              </a:rPr>
              <a:t>Το μονοπάτι του χοροπηδήματος: </a:t>
            </a:r>
            <a:r>
              <a:rPr lang="el-GR" sz="2600" dirty="0">
                <a:solidFill>
                  <a:schemeClr val="bg1"/>
                </a:solidFill>
                <a:latin typeface="+mn-lt"/>
                <a:cs typeface="+mn-cs"/>
              </a:rPr>
              <a:t>δημιουργούμε μονοπάτι, όπου το παιδί πρέπει να εξασκήσει το χοροπήδημα σε πολλές και διαφορετικές μορφές δηλαδή χωρίζεται το μονοπάτι σε μέρη όπου στο ένα μέρος χοροπηδάμε μπροστά και με τα δύο πόδια σα λαγοί (μικρά χοροπηδήματα), στη συνέχεια χοροπηδάμε μπροστά και με τα δύο πόδια σαν καγκουρό (πιο μεγάλα χοροπηδήματα), μετά χοροπηδάμε στο πλάι και με τα δύο πόδια κοκ. Για τη διευκόλυνση των παιδιών ζωγραφίζουμε αποτυπώματα παπουτσιών τα οποία αναπαριστούν αυτό που τους ζητάμε). </a:t>
            </a: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p:cNvSpPr>
          <p:nvPr/>
        </p:nvSpPr>
        <p:spPr>
          <a:xfrm>
            <a:off x="1142976" y="714356"/>
            <a:ext cx="7010400" cy="838200"/>
          </a:xfrm>
          <a:prstGeom prst="rect">
            <a:avLst/>
          </a:prstGeom>
        </p:spPr>
        <p:txBody>
          <a:bodyPr/>
          <a:lstStyle/>
          <a:p>
            <a:pPr marL="0" marR="0" lvl="0" indent="0" defTabSz="914400" latinLnBrk="0">
              <a:lnSpc>
                <a:spcPct val="100000"/>
              </a:lnSpc>
              <a:buClrTx/>
              <a:buSzTx/>
              <a:buFontTx/>
              <a:buNone/>
              <a:tabLst/>
              <a:defRPr/>
            </a:pPr>
            <a:r>
              <a:rPr lang="el-GR" altLang="el-GR" sz="2400" dirty="0" smtClean="0">
                <a:solidFill>
                  <a:srgbClr val="FFC000"/>
                </a:solidFill>
                <a:effectLst>
                  <a:outerShdw blurRad="38100" dist="38100" dir="2700000" algn="tl">
                    <a:srgbClr val="000000">
                      <a:alpha val="43137"/>
                    </a:srgbClr>
                  </a:outerShdw>
                </a:effectLst>
                <a:latin typeface="Comic Sans MS" pitchFamily="66" charset="0"/>
              </a:rPr>
              <a:t>Αξιολόγηση</a:t>
            </a:r>
          </a:p>
        </p:txBody>
      </p:sp>
      <p:sp>
        <p:nvSpPr>
          <p:cNvPr id="3" name="Θέση περιεχομένου 2"/>
          <p:cNvSpPr txBox="1">
            <a:spLocks/>
          </p:cNvSpPr>
          <p:nvPr/>
        </p:nvSpPr>
        <p:spPr>
          <a:xfrm>
            <a:off x="457200" y="1524000"/>
            <a:ext cx="8305800" cy="5181600"/>
          </a:xfrm>
          <a:prstGeom prst="rect">
            <a:avLst/>
          </a:prstGeom>
        </p:spPr>
        <p:txBody>
          <a:bodyPr/>
          <a:lstStyle/>
          <a:p>
            <a:pPr marL="273050" marR="0" lvl="0" indent="-273050" algn="l" defTabSz="914400" rtl="0" eaLnBrk="0" fontAlgn="base" latinLnBrk="0" hangingPunct="0">
              <a:lnSpc>
                <a:spcPct val="100000"/>
              </a:lnSpc>
              <a:spcBef>
                <a:spcPct val="20000"/>
              </a:spcBef>
              <a:spcAft>
                <a:spcPct val="0"/>
              </a:spcAft>
              <a:buClr>
                <a:srgbClr val="A8CDD7"/>
              </a:buClr>
              <a:buSzPct val="95000"/>
              <a:buFont typeface="Wingdings 2" pitchFamily="18" charset="2"/>
              <a:buChar char=""/>
              <a:tabLst/>
              <a:defRPr/>
            </a:pPr>
            <a:r>
              <a:rPr kumimoji="0" lang="el-GR" sz="2600" b="0" i="0" u="none" strike="noStrike" kern="1200" cap="none" spc="0" normalizeH="0" baseline="0" noProof="0" dirty="0" smtClean="0">
                <a:ln>
                  <a:noFill/>
                </a:ln>
                <a:solidFill>
                  <a:schemeClr val="bg1"/>
                </a:solidFill>
                <a:effectLst/>
                <a:uLnTx/>
                <a:uFillTx/>
                <a:latin typeface="+mn-lt"/>
                <a:ea typeface="+mn-ea"/>
                <a:cs typeface="+mn-cs"/>
              </a:rPr>
              <a:t>Παρατήρηση του παιδιού στο ελεύθερο παιχνίδι, προκειμένου να διαμορφωθεί μια συνολική εικόνα της κινητικής του απόδοσης.</a:t>
            </a:r>
          </a:p>
          <a:p>
            <a:pPr marL="273050" marR="0" lvl="0" indent="-273050" algn="l" defTabSz="914400" rtl="0" eaLnBrk="0" fontAlgn="base" latinLnBrk="0" hangingPunct="0">
              <a:lnSpc>
                <a:spcPct val="100000"/>
              </a:lnSpc>
              <a:spcBef>
                <a:spcPct val="20000"/>
              </a:spcBef>
              <a:spcAft>
                <a:spcPct val="0"/>
              </a:spcAft>
              <a:buClr>
                <a:srgbClr val="A8CDD7"/>
              </a:buClr>
              <a:buSzPct val="95000"/>
              <a:buFont typeface="Wingdings 2" pitchFamily="18" charset="2"/>
              <a:buChar char=""/>
              <a:tabLst/>
              <a:defRPr/>
            </a:pPr>
            <a:r>
              <a:rPr kumimoji="0" lang="el-GR" sz="2600" b="0" i="0" u="none" strike="noStrike" kern="1200" cap="none" spc="0" normalizeH="0" baseline="0" noProof="0" dirty="0" smtClean="0">
                <a:ln>
                  <a:noFill/>
                </a:ln>
                <a:solidFill>
                  <a:schemeClr val="bg1"/>
                </a:solidFill>
                <a:effectLst/>
                <a:uLnTx/>
                <a:uFillTx/>
                <a:latin typeface="+mn-lt"/>
                <a:ea typeface="+mn-ea"/>
                <a:cs typeface="+mn-cs"/>
              </a:rPr>
              <a:t>Σύντομη συνέντευξη, όπου το παιδί θα επεξηγεί τον τρόπο με τον οποίο έφτασε στην κινητική απάντηση.</a:t>
            </a:r>
          </a:p>
          <a:p>
            <a:pPr marL="273050" marR="0" lvl="0" indent="-273050" algn="l" defTabSz="914400" rtl="0" eaLnBrk="0" fontAlgn="base" latinLnBrk="0" hangingPunct="0">
              <a:lnSpc>
                <a:spcPct val="100000"/>
              </a:lnSpc>
              <a:spcBef>
                <a:spcPct val="20000"/>
              </a:spcBef>
              <a:spcAft>
                <a:spcPct val="0"/>
              </a:spcAft>
              <a:buClr>
                <a:srgbClr val="A8CDD7"/>
              </a:buClr>
              <a:buSzPct val="95000"/>
              <a:buFont typeface="Wingdings 2" pitchFamily="18" charset="2"/>
              <a:buChar char=""/>
              <a:tabLst/>
              <a:defRPr/>
            </a:pPr>
            <a:r>
              <a:rPr kumimoji="0" lang="el-GR" sz="2600" b="0" i="0" u="none" strike="noStrike" kern="1200" cap="none" spc="0" normalizeH="0" baseline="0" noProof="0" dirty="0" smtClean="0">
                <a:ln>
                  <a:noFill/>
                </a:ln>
                <a:solidFill>
                  <a:schemeClr val="bg1"/>
                </a:solidFill>
                <a:effectLst/>
                <a:uLnTx/>
                <a:uFillTx/>
                <a:latin typeface="+mn-lt"/>
                <a:ea typeface="+mn-ea"/>
                <a:cs typeface="+mn-cs"/>
              </a:rPr>
              <a:t>Σταθμισμένα τεστ κινητικής αξιολόγησης (π.χ. </a:t>
            </a:r>
            <a:r>
              <a:rPr kumimoji="0" lang="en-US" sz="2600" b="0" i="0" u="none" strike="noStrike" kern="1200" cap="none" spc="0" normalizeH="0" baseline="0" noProof="0" dirty="0" smtClean="0">
                <a:ln>
                  <a:noFill/>
                </a:ln>
                <a:solidFill>
                  <a:schemeClr val="bg1"/>
                </a:solidFill>
                <a:effectLst/>
                <a:uLnTx/>
                <a:uFillTx/>
                <a:latin typeface="+mn-lt"/>
                <a:ea typeface="+mn-ea"/>
                <a:cs typeface="+mn-cs"/>
              </a:rPr>
              <a:t>BOTM, MABC-2 </a:t>
            </a:r>
            <a:r>
              <a:rPr kumimoji="0" lang="el-GR" sz="2600" b="0" i="0" u="none" strike="noStrike" kern="1200" cap="none" spc="0" normalizeH="0" baseline="0" noProof="0" dirty="0" smtClean="0">
                <a:ln>
                  <a:noFill/>
                </a:ln>
                <a:solidFill>
                  <a:schemeClr val="bg1"/>
                </a:solidFill>
                <a:effectLst/>
                <a:uLnTx/>
                <a:uFillTx/>
                <a:latin typeface="+mn-lt"/>
                <a:ea typeface="+mn-ea"/>
                <a:cs typeface="+mn-cs"/>
              </a:rPr>
              <a:t>κ.α.).</a:t>
            </a:r>
          </a:p>
          <a:p>
            <a:pPr marL="0" marR="0" lvl="0" indent="0" algn="l" defTabSz="914400" rtl="0" eaLnBrk="0" fontAlgn="base" latinLnBrk="0" hangingPunct="0">
              <a:lnSpc>
                <a:spcPct val="100000"/>
              </a:lnSpc>
              <a:spcBef>
                <a:spcPct val="20000"/>
              </a:spcBef>
              <a:spcAft>
                <a:spcPct val="0"/>
              </a:spcAft>
              <a:buClr>
                <a:srgbClr val="A8CDD7"/>
              </a:buClr>
              <a:buSzPct val="95000"/>
              <a:buFontTx/>
              <a:buNone/>
              <a:tabLst/>
              <a:defRPr/>
            </a:pPr>
            <a:endParaRPr kumimoji="0" lang="el-GR"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p:cNvSpPr>
          <p:nvPr/>
        </p:nvSpPr>
        <p:spPr>
          <a:xfrm>
            <a:off x="857224" y="428604"/>
            <a:ext cx="7924800" cy="838200"/>
          </a:xfrm>
          <a:prstGeom prst="rect">
            <a:avLst/>
          </a:prstGeom>
        </p:spPr>
        <p:txBody>
          <a:bodyPr/>
          <a:lstStyle/>
          <a:p>
            <a:pPr>
              <a:defRPr/>
            </a:pPr>
            <a:r>
              <a:rPr lang="el-GR" altLang="el-GR" sz="2400" dirty="0" smtClean="0">
                <a:solidFill>
                  <a:srgbClr val="FFC000"/>
                </a:solidFill>
                <a:effectLst>
                  <a:outerShdw blurRad="38100" dist="38100" dir="2700000" algn="tl">
                    <a:srgbClr val="000000">
                      <a:alpha val="43137"/>
                    </a:srgbClr>
                  </a:outerShdw>
                </a:effectLst>
                <a:latin typeface="Comic Sans MS" pitchFamily="66" charset="0"/>
              </a:rPr>
              <a:t>Διαμόρφωση παρεμβατικού προγράμματος</a:t>
            </a:r>
          </a:p>
        </p:txBody>
      </p:sp>
      <p:sp>
        <p:nvSpPr>
          <p:cNvPr id="3" name="Θέση περιεχομένου 2"/>
          <p:cNvSpPr txBox="1">
            <a:spLocks/>
          </p:cNvSpPr>
          <p:nvPr/>
        </p:nvSpPr>
        <p:spPr>
          <a:xfrm>
            <a:off x="457200" y="1295400"/>
            <a:ext cx="8229600" cy="5334000"/>
          </a:xfrm>
          <a:prstGeom prst="rect">
            <a:avLst/>
          </a:prstGeom>
        </p:spPr>
        <p:txBody>
          <a:bodyPr/>
          <a:lstStyle/>
          <a:p>
            <a:pPr marL="273050" marR="0" lvl="0" indent="-273050" algn="l" defTabSz="914400" rtl="0" eaLnBrk="0" fontAlgn="base" latinLnBrk="0" hangingPunct="0">
              <a:lnSpc>
                <a:spcPct val="100000"/>
              </a:lnSpc>
              <a:spcBef>
                <a:spcPct val="20000"/>
              </a:spcBef>
              <a:spcAft>
                <a:spcPct val="0"/>
              </a:spcAft>
              <a:buClr>
                <a:srgbClr val="A8CDD7"/>
              </a:buClr>
              <a:buSzPct val="95000"/>
              <a:buFont typeface="Wingdings 2" pitchFamily="18" charset="2"/>
              <a:buChar char=""/>
              <a:tabLst/>
              <a:defRPr/>
            </a:pPr>
            <a:r>
              <a:rPr kumimoji="0" lang="el-GR" sz="2400" b="0" i="0" u="none" strike="noStrike" kern="1200" cap="none" spc="0" normalizeH="0" baseline="0" noProof="0" dirty="0" smtClean="0">
                <a:ln>
                  <a:noFill/>
                </a:ln>
                <a:solidFill>
                  <a:schemeClr val="bg1"/>
                </a:solidFill>
                <a:effectLst/>
                <a:uLnTx/>
                <a:uFillTx/>
                <a:latin typeface="+mn-lt"/>
                <a:ea typeface="+mn-ea"/>
                <a:cs typeface="+mn-cs"/>
              </a:rPr>
              <a:t>Τα αποτελέσματα της κινητικής αξιολόγησης διαμορφώνουν την πραγματική κινητική επάρκεια (ΞΕΡΩ). </a:t>
            </a:r>
          </a:p>
          <a:p>
            <a:pPr marL="273050" marR="0" lvl="0" indent="-273050" algn="l" defTabSz="914400" rtl="0" eaLnBrk="0" fontAlgn="base" latinLnBrk="0" hangingPunct="0">
              <a:lnSpc>
                <a:spcPct val="100000"/>
              </a:lnSpc>
              <a:spcBef>
                <a:spcPct val="20000"/>
              </a:spcBef>
              <a:spcAft>
                <a:spcPct val="0"/>
              </a:spcAft>
              <a:buClr>
                <a:srgbClr val="A8CDD7"/>
              </a:buClr>
              <a:buSzPct val="95000"/>
              <a:buFont typeface="Wingdings 2" pitchFamily="18" charset="2"/>
              <a:buChar char=""/>
              <a:tabLst/>
              <a:defRPr/>
            </a:pPr>
            <a:r>
              <a:rPr kumimoji="0" lang="el-GR" sz="2400" b="0" i="0" u="none" strike="noStrike" kern="1200" cap="none" spc="0" normalizeH="0" baseline="0" noProof="0" dirty="0" smtClean="0">
                <a:ln>
                  <a:noFill/>
                </a:ln>
                <a:solidFill>
                  <a:schemeClr val="bg1"/>
                </a:solidFill>
                <a:effectLst/>
                <a:uLnTx/>
                <a:uFillTx/>
                <a:latin typeface="+mn-lt"/>
                <a:ea typeface="+mn-ea"/>
                <a:cs typeface="+mn-cs"/>
              </a:rPr>
              <a:t>Η συνέντευξη διαμορφώνει την αντιλαμβανόμενη κινητική επάρκεια (ΕΙΜΑΙ), αλλά ταυτόχρονα δίνει σημαντικές πληροφορίες και για τη </a:t>
            </a:r>
            <a:r>
              <a:rPr kumimoji="0" lang="el-GR" sz="2400" b="0" i="0" u="none" strike="noStrike" kern="1200" cap="none" spc="0" normalizeH="0" baseline="0" noProof="0" dirty="0" err="1" smtClean="0">
                <a:ln>
                  <a:noFill/>
                </a:ln>
                <a:solidFill>
                  <a:schemeClr val="bg1"/>
                </a:solidFill>
                <a:effectLst/>
                <a:uLnTx/>
                <a:uFillTx/>
                <a:latin typeface="+mn-lt"/>
                <a:ea typeface="+mn-ea"/>
                <a:cs typeface="+mn-cs"/>
              </a:rPr>
              <a:t>μεταγνώση</a:t>
            </a:r>
            <a:r>
              <a:rPr kumimoji="0" lang="el-GR" sz="2400" b="0" i="0" u="none" strike="noStrike" kern="1200" cap="none" spc="0" normalizeH="0" baseline="0" noProof="0" dirty="0" smtClean="0">
                <a:ln>
                  <a:noFill/>
                </a:ln>
                <a:solidFill>
                  <a:schemeClr val="bg1"/>
                </a:solidFill>
                <a:effectLst/>
                <a:uLnTx/>
                <a:uFillTx/>
                <a:latin typeface="+mn-lt"/>
                <a:ea typeface="+mn-ea"/>
                <a:cs typeface="+mn-cs"/>
              </a:rPr>
              <a:t> (ΞΕΡΩ).</a:t>
            </a:r>
          </a:p>
          <a:p>
            <a:pPr marL="273050" marR="0" lvl="0" indent="-273050" algn="l" defTabSz="914400" rtl="0" eaLnBrk="0" fontAlgn="base" latinLnBrk="0" hangingPunct="0">
              <a:lnSpc>
                <a:spcPct val="100000"/>
              </a:lnSpc>
              <a:spcBef>
                <a:spcPct val="20000"/>
              </a:spcBef>
              <a:spcAft>
                <a:spcPct val="0"/>
              </a:spcAft>
              <a:buClr>
                <a:srgbClr val="A8CDD7"/>
              </a:buClr>
              <a:buSzPct val="95000"/>
              <a:buFont typeface="Wingdings 2" pitchFamily="18" charset="2"/>
              <a:buChar char=""/>
              <a:tabLst/>
              <a:defRPr/>
            </a:pPr>
            <a:r>
              <a:rPr kumimoji="0" lang="el-GR" sz="2400" b="0" i="0" u="none" strike="noStrike" kern="1200" cap="none" spc="0" normalizeH="0" baseline="0" noProof="0" dirty="0" smtClean="0">
                <a:ln>
                  <a:noFill/>
                </a:ln>
                <a:solidFill>
                  <a:schemeClr val="bg1"/>
                </a:solidFill>
                <a:effectLst/>
                <a:uLnTx/>
                <a:uFillTx/>
                <a:latin typeface="+mn-lt"/>
                <a:ea typeface="+mn-ea"/>
                <a:cs typeface="+mn-cs"/>
              </a:rPr>
              <a:t>Η παρατήρηση δεν αποτελεί μόνο μία επιβεβαίωση της συνέντευξης, αλλά δίνει επιπλέον τις κατευθυντήριες οδηγίες για τις κινητικές δεξιότητες που θα βοηθήσουν το παιδί να γίνει πιο αποτελεσματικό στο ελεύθερο παιχνίδι του (ΚΑΝΩ). </a:t>
            </a:r>
          </a:p>
          <a:p>
            <a:pPr marL="273050" marR="0" lvl="0" indent="-273050" algn="l" defTabSz="914400" rtl="0" eaLnBrk="0" fontAlgn="base" latinLnBrk="0" hangingPunct="0">
              <a:lnSpc>
                <a:spcPct val="100000"/>
              </a:lnSpc>
              <a:spcBef>
                <a:spcPct val="20000"/>
              </a:spcBef>
              <a:spcAft>
                <a:spcPct val="0"/>
              </a:spcAft>
              <a:buClr>
                <a:srgbClr val="A8CDD7"/>
              </a:buClr>
              <a:buSzPct val="95000"/>
              <a:buFont typeface="Wingdings 2" pitchFamily="18" charset="2"/>
              <a:buChar char=""/>
              <a:tabLst/>
              <a:defRPr/>
            </a:pPr>
            <a:endParaRPr kumimoji="0" lang="el-GR" sz="2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990600" y="838200"/>
            <a:ext cx="7218363" cy="646113"/>
          </a:xfrm>
          <a:prstGeom prst="rect">
            <a:avLst/>
          </a:prstGeom>
          <a:noFill/>
          <a:ln w="9525">
            <a:noFill/>
            <a:miter lim="800000"/>
            <a:headEnd/>
            <a:tailEnd/>
          </a:ln>
        </p:spPr>
        <p:txBody>
          <a:bodyPr wrap="none">
            <a:spAutoFit/>
          </a:bodyPr>
          <a:lstStyle/>
          <a:p>
            <a:r>
              <a:rPr lang="el-GR">
                <a:latin typeface="Arial" pitchFamily="34" charset="0"/>
                <a:cs typeface="Calibri" pitchFamily="34" charset="0"/>
              </a:rPr>
              <a:t>Η κίνηση αποτελεί το κυριότερο χαρακτηριστικό της ανθρώπινης ζωής</a:t>
            </a:r>
          </a:p>
          <a:p>
            <a:r>
              <a:rPr lang="el-GR">
                <a:latin typeface="Arial" pitchFamily="34" charset="0"/>
                <a:cs typeface="Calibri" pitchFamily="34" charset="0"/>
              </a:rPr>
              <a:t>ως μέσο </a:t>
            </a:r>
            <a:endParaRPr lang="el-GR"/>
          </a:p>
        </p:txBody>
      </p:sp>
      <p:sp>
        <p:nvSpPr>
          <p:cNvPr id="21507" name="Rectangle 4"/>
          <p:cNvSpPr>
            <a:spLocks noChangeArrowheads="1"/>
          </p:cNvSpPr>
          <p:nvPr/>
        </p:nvSpPr>
        <p:spPr bwMode="auto">
          <a:xfrm>
            <a:off x="357158" y="285728"/>
            <a:ext cx="8458200" cy="461665"/>
          </a:xfrm>
          <a:prstGeom prst="rect">
            <a:avLst/>
          </a:prstGeom>
          <a:noFill/>
          <a:ln w="9525">
            <a:noFill/>
            <a:miter lim="800000"/>
            <a:headEnd/>
            <a:tailEnd/>
          </a:ln>
        </p:spPr>
        <p:txBody>
          <a:bodyPr>
            <a:spAutoFit/>
          </a:bodyPr>
          <a:lstStyle/>
          <a:p>
            <a:r>
              <a:rPr lang="el-GR" sz="2400" dirty="0">
                <a:solidFill>
                  <a:srgbClr val="FFC000"/>
                </a:solidFill>
                <a:effectLst>
                  <a:outerShdw blurRad="38100" dist="38100" dir="2700000" algn="tl">
                    <a:srgbClr val="000000">
                      <a:alpha val="43137"/>
                    </a:srgbClr>
                  </a:outerShdw>
                </a:effectLst>
                <a:latin typeface="Comic Sans MS" pitchFamily="66" charset="0"/>
              </a:rPr>
              <a:t>Γνωστικές λειτουργίες στη κινητική εξέλιξη και μάθηση </a:t>
            </a:r>
          </a:p>
        </p:txBody>
      </p:sp>
      <p:sp>
        <p:nvSpPr>
          <p:cNvPr id="6" name="4 - Βέλος προς τα κάτω"/>
          <p:cNvSpPr/>
          <p:nvPr/>
        </p:nvSpPr>
        <p:spPr>
          <a:xfrm rot="2400000">
            <a:off x="3079264" y="1481337"/>
            <a:ext cx="484632" cy="1696224"/>
          </a:xfrm>
          <a:prstGeom prst="downArrow">
            <a:avLst/>
          </a:prstGeom>
        </p:spPr>
        <p:style>
          <a:lnRef idx="1">
            <a:schemeClr val="accent3"/>
          </a:lnRef>
          <a:fillRef idx="3">
            <a:schemeClr val="accent3"/>
          </a:fillRef>
          <a:effectRef idx="2">
            <a:schemeClr val="accent3"/>
          </a:effectRef>
          <a:fontRef idx="minor">
            <a:schemeClr val="lt1"/>
          </a:fontRef>
        </p:style>
        <p:txBody>
          <a:bodyPr anchor="ctr"/>
          <a:lstStyle/>
          <a:p>
            <a:pPr eaLnBrk="1" hangingPunct="1">
              <a:defRPr/>
            </a:pPr>
            <a:endParaRPr lang="el-GR"/>
          </a:p>
        </p:txBody>
      </p:sp>
      <p:sp>
        <p:nvSpPr>
          <p:cNvPr id="21511" name="Rectangle 6"/>
          <p:cNvSpPr>
            <a:spLocks noChangeArrowheads="1"/>
          </p:cNvSpPr>
          <p:nvPr/>
        </p:nvSpPr>
        <p:spPr bwMode="auto">
          <a:xfrm>
            <a:off x="609600" y="3124200"/>
            <a:ext cx="4343400" cy="708025"/>
          </a:xfrm>
          <a:prstGeom prst="rect">
            <a:avLst/>
          </a:prstGeom>
          <a:noFill/>
          <a:ln w="9525">
            <a:noFill/>
            <a:miter lim="800000"/>
            <a:headEnd/>
            <a:tailEnd/>
          </a:ln>
        </p:spPr>
        <p:txBody>
          <a:bodyPr>
            <a:spAutoFit/>
          </a:bodyPr>
          <a:lstStyle/>
          <a:p>
            <a:pPr indent="228600" algn="l"/>
            <a:r>
              <a:rPr lang="el-GR" sz="2000">
                <a:latin typeface="Arial" pitchFamily="34" charset="0"/>
                <a:cs typeface="Calibri" pitchFamily="34" charset="0"/>
              </a:rPr>
              <a:t>εργασίας, καλλιτεχνικής ή  </a:t>
            </a:r>
          </a:p>
          <a:p>
            <a:pPr indent="228600" algn="l"/>
            <a:r>
              <a:rPr lang="el-GR" sz="2000">
                <a:latin typeface="Arial" pitchFamily="34" charset="0"/>
                <a:cs typeface="Calibri" pitchFamily="34" charset="0"/>
              </a:rPr>
              <a:t>αθλητικής  έκφρασης</a:t>
            </a:r>
          </a:p>
        </p:txBody>
      </p:sp>
      <p:sp>
        <p:nvSpPr>
          <p:cNvPr id="8" name="3 - Δεξιό βέλος"/>
          <p:cNvSpPr/>
          <p:nvPr/>
        </p:nvSpPr>
        <p:spPr>
          <a:xfrm rot="2880000">
            <a:off x="4899971" y="2111372"/>
            <a:ext cx="1778474" cy="444038"/>
          </a:xfrm>
          <a:prstGeom prst="rightArrow">
            <a:avLst/>
          </a:prstGeom>
        </p:spPr>
        <p:style>
          <a:lnRef idx="1">
            <a:schemeClr val="accent3"/>
          </a:lnRef>
          <a:fillRef idx="3">
            <a:schemeClr val="accent3"/>
          </a:fillRef>
          <a:effectRef idx="2">
            <a:schemeClr val="accent3"/>
          </a:effectRef>
          <a:fontRef idx="minor">
            <a:schemeClr val="lt1"/>
          </a:fontRef>
        </p:style>
        <p:txBody>
          <a:bodyPr anchor="ctr"/>
          <a:lstStyle/>
          <a:p>
            <a:pPr eaLnBrk="1" hangingPunct="1">
              <a:defRPr/>
            </a:pPr>
            <a:endParaRPr lang="el-GR"/>
          </a:p>
        </p:txBody>
      </p:sp>
      <p:sp>
        <p:nvSpPr>
          <p:cNvPr id="21515" name="Rectangle 8"/>
          <p:cNvSpPr>
            <a:spLocks noChangeArrowheads="1"/>
          </p:cNvSpPr>
          <p:nvPr/>
        </p:nvSpPr>
        <p:spPr bwMode="auto">
          <a:xfrm>
            <a:off x="5638800" y="3124200"/>
            <a:ext cx="2187575" cy="400050"/>
          </a:xfrm>
          <a:prstGeom prst="rect">
            <a:avLst/>
          </a:prstGeom>
          <a:noFill/>
          <a:ln w="9525">
            <a:noFill/>
            <a:miter lim="800000"/>
            <a:headEnd/>
            <a:tailEnd/>
          </a:ln>
        </p:spPr>
        <p:txBody>
          <a:bodyPr wrap="none">
            <a:spAutoFit/>
          </a:bodyPr>
          <a:lstStyle/>
          <a:p>
            <a:r>
              <a:rPr lang="el-GR" sz="2000">
                <a:latin typeface="Arial" pitchFamily="34" charset="0"/>
                <a:cs typeface="Calibri" pitchFamily="34" charset="0"/>
              </a:rPr>
              <a:t>ή ως αυτοσκοπός</a:t>
            </a:r>
            <a:endParaRPr lang="el-GR" sz="2000"/>
          </a:p>
        </p:txBody>
      </p:sp>
      <p:sp>
        <p:nvSpPr>
          <p:cNvPr id="21516" name="Rectangle 9"/>
          <p:cNvSpPr>
            <a:spLocks noChangeArrowheads="1"/>
          </p:cNvSpPr>
          <p:nvPr/>
        </p:nvSpPr>
        <p:spPr bwMode="auto">
          <a:xfrm>
            <a:off x="533400" y="4191000"/>
            <a:ext cx="8077200" cy="1938338"/>
          </a:xfrm>
          <a:prstGeom prst="rect">
            <a:avLst/>
          </a:prstGeom>
          <a:noFill/>
          <a:ln w="9525">
            <a:noFill/>
            <a:miter lim="800000"/>
            <a:headEnd/>
            <a:tailEnd/>
          </a:ln>
        </p:spPr>
        <p:txBody>
          <a:bodyPr>
            <a:spAutoFit/>
          </a:bodyPr>
          <a:lstStyle/>
          <a:p>
            <a:pPr indent="228600" algn="just"/>
            <a:r>
              <a:rPr lang="el-GR" sz="2400" dirty="0">
                <a:solidFill>
                  <a:schemeClr val="bg1"/>
                </a:solidFill>
                <a:cs typeface="Times New Roman" pitchFamily="18" charset="0"/>
              </a:rPr>
              <a:t>Η κίνηση δεν αποτελεί  μεμονωμένο παράγοντα που ευθύνεται για την αποτυχία στο σχεδιασμό, τον προγραμματισμό και την κωδικοποίηση των ενεργειών, διότι η κίνηση περιλαμβάνει γνωστικές και αντιληπτικές διαδικασίες, που προηγούνται της κινητικής απάντησης</a:t>
            </a:r>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p:cNvSpPr>
          <p:nvPr/>
        </p:nvSpPr>
        <p:spPr>
          <a:xfrm>
            <a:off x="1214414" y="714356"/>
            <a:ext cx="7010400" cy="9906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l-GR" altLang="el-GR" sz="2400" dirty="0" smtClean="0">
                <a:solidFill>
                  <a:srgbClr val="FFC000"/>
                </a:solidFill>
                <a:effectLst>
                  <a:outerShdw blurRad="38100" dist="38100" dir="2700000" algn="tl">
                    <a:srgbClr val="000000">
                      <a:alpha val="43137"/>
                    </a:srgbClr>
                  </a:outerShdw>
                </a:effectLst>
                <a:latin typeface="Comic Sans MS" pitchFamily="66" charset="0"/>
              </a:rPr>
              <a:t>Εκτέλεση παρεμβατικού προγράμματος</a:t>
            </a:r>
          </a:p>
        </p:txBody>
      </p:sp>
      <p:sp>
        <p:nvSpPr>
          <p:cNvPr id="3" name="Θέση περιεχομένου 2"/>
          <p:cNvSpPr txBox="1">
            <a:spLocks/>
          </p:cNvSpPr>
          <p:nvPr/>
        </p:nvSpPr>
        <p:spPr>
          <a:xfrm>
            <a:off x="762000" y="1524000"/>
            <a:ext cx="8001000" cy="5181600"/>
          </a:xfrm>
          <a:prstGeom prst="rect">
            <a:avLst/>
          </a:prstGeom>
        </p:spPr>
        <p:txBody>
          <a:bodyPr/>
          <a:lstStyle/>
          <a:p>
            <a:pPr marL="273050" marR="0" lvl="0" indent="-273050" algn="l" defTabSz="914400" rtl="0" eaLnBrk="0" fontAlgn="base" latinLnBrk="0" hangingPunct="0">
              <a:lnSpc>
                <a:spcPct val="100000"/>
              </a:lnSpc>
              <a:spcBef>
                <a:spcPct val="20000"/>
              </a:spcBef>
              <a:spcAft>
                <a:spcPct val="0"/>
              </a:spcAft>
              <a:buClr>
                <a:srgbClr val="A8CDD7"/>
              </a:buClr>
              <a:buSzPct val="95000"/>
              <a:buFont typeface="Wingdings 2" pitchFamily="18" charset="2"/>
              <a:buChar char=""/>
              <a:tabLst/>
              <a:defRPr/>
            </a:pPr>
            <a:r>
              <a:rPr kumimoji="0" lang="el-GR" sz="2600" b="0" i="0" u="none" strike="noStrike" kern="1200" cap="none" spc="0" normalizeH="0" baseline="0" noProof="0" dirty="0" smtClean="0">
                <a:ln>
                  <a:noFill/>
                </a:ln>
                <a:solidFill>
                  <a:schemeClr val="bg1"/>
                </a:solidFill>
                <a:effectLst/>
                <a:uLnTx/>
                <a:uFillTx/>
                <a:latin typeface="+mn-lt"/>
                <a:ea typeface="+mn-ea"/>
                <a:cs typeface="+mn-cs"/>
              </a:rPr>
              <a:t>Για κάθε θεμελιώδη κινητική δεξιότητα θα  δίνονται πολλές διαφορετικές εκφάνσεις (κινητικές αναπαραστάσεις), έτσι ώστε να διευκολύνεται το παιδί, άμα χρειαστεί να επιλέξει (π.χ. ρίψη με διαφορετικά υλικά, βάρη, μήκος στόχου ή και συνδυασμός αυτών).</a:t>
            </a:r>
          </a:p>
          <a:p>
            <a:pPr marL="0" marR="0" lvl="0" indent="0" algn="l" defTabSz="914400" rtl="0" eaLnBrk="0" fontAlgn="base" latinLnBrk="0" hangingPunct="0">
              <a:lnSpc>
                <a:spcPct val="100000"/>
              </a:lnSpc>
              <a:spcBef>
                <a:spcPct val="20000"/>
              </a:spcBef>
              <a:spcAft>
                <a:spcPct val="0"/>
              </a:spcAft>
              <a:buClr>
                <a:srgbClr val="A8CDD7"/>
              </a:buClr>
              <a:buSzPct val="95000"/>
              <a:buFontTx/>
              <a:buNone/>
              <a:tabLst/>
              <a:defRPr/>
            </a:pPr>
            <a:endParaRPr kumimoji="0" lang="el-GR" sz="2600" b="0" i="0" u="none" strike="noStrike" kern="1200" cap="none" spc="0" normalizeH="0" baseline="0" noProof="0" dirty="0" smtClean="0">
              <a:ln>
                <a:noFill/>
              </a:ln>
              <a:solidFill>
                <a:schemeClr val="bg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A8CDD7"/>
              </a:buClr>
              <a:buSzPct val="95000"/>
              <a:buFont typeface="Wingdings 2" pitchFamily="18" charset="2"/>
              <a:buChar char=""/>
              <a:tabLst/>
              <a:defRPr/>
            </a:pPr>
            <a:r>
              <a:rPr kumimoji="0" lang="el-GR" sz="2600" b="0" i="0" u="none" strike="noStrike" kern="1200" cap="none" spc="0" normalizeH="0" baseline="0" noProof="0" dirty="0" smtClean="0">
                <a:ln>
                  <a:noFill/>
                </a:ln>
                <a:solidFill>
                  <a:schemeClr val="bg1"/>
                </a:solidFill>
                <a:effectLst/>
                <a:uLnTx/>
                <a:uFillTx/>
                <a:latin typeface="+mn-lt"/>
                <a:ea typeface="+mn-ea"/>
                <a:cs typeface="+mn-cs"/>
              </a:rPr>
              <a:t>Κατά τη διάρκεια της εκτέλεσης θα παρουσιάζονται οι </a:t>
            </a:r>
            <a:r>
              <a:rPr kumimoji="0" lang="el-GR" sz="2600" b="0" i="0" u="none" strike="noStrike" kern="1200" cap="none" spc="0" normalizeH="0" baseline="0" noProof="0" dirty="0" err="1" smtClean="0">
                <a:ln>
                  <a:noFill/>
                </a:ln>
                <a:solidFill>
                  <a:schemeClr val="bg1"/>
                </a:solidFill>
                <a:effectLst/>
                <a:uLnTx/>
                <a:uFillTx/>
                <a:latin typeface="+mn-lt"/>
                <a:ea typeface="+mn-ea"/>
                <a:cs typeface="+mn-cs"/>
              </a:rPr>
              <a:t>μεταγνωστικές</a:t>
            </a:r>
            <a:r>
              <a:rPr kumimoji="0" lang="el-GR" sz="2600" b="0" i="0" u="none" strike="noStrike" kern="1200" cap="none" spc="0" normalizeH="0" baseline="0" noProof="0" dirty="0" smtClean="0">
                <a:ln>
                  <a:noFill/>
                </a:ln>
                <a:solidFill>
                  <a:schemeClr val="bg1"/>
                </a:solidFill>
                <a:effectLst/>
                <a:uLnTx/>
                <a:uFillTx/>
                <a:latin typeface="+mn-lt"/>
                <a:ea typeface="+mn-ea"/>
                <a:cs typeface="+mn-cs"/>
              </a:rPr>
              <a:t> στρατηγικές, που θα διευκολύνουν το παιδί στο δρόμο του για την επιτυχία.</a:t>
            </a:r>
          </a:p>
          <a:p>
            <a:pPr marL="273050" marR="0" lvl="0" indent="-273050" algn="l" defTabSz="914400" rtl="0" eaLnBrk="0" fontAlgn="base" latinLnBrk="0" hangingPunct="0">
              <a:lnSpc>
                <a:spcPct val="100000"/>
              </a:lnSpc>
              <a:spcBef>
                <a:spcPct val="20000"/>
              </a:spcBef>
              <a:spcAft>
                <a:spcPct val="0"/>
              </a:spcAft>
              <a:buClr>
                <a:srgbClr val="A8CDD7"/>
              </a:buClr>
              <a:buSzPct val="95000"/>
              <a:buFont typeface="Wingdings 2" pitchFamily="18" charset="2"/>
              <a:buChar char=""/>
              <a:tabLst/>
              <a:defRPr/>
            </a:pPr>
            <a:endParaRPr kumimoji="0" lang="el-GR"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p:cNvSpPr>
          <p:nvPr/>
        </p:nvSpPr>
        <p:spPr>
          <a:xfrm>
            <a:off x="1357290" y="642918"/>
            <a:ext cx="7010400" cy="8382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l-GR" altLang="el-GR" sz="2400" dirty="0" smtClean="0">
                <a:solidFill>
                  <a:srgbClr val="FFC000"/>
                </a:solidFill>
                <a:effectLst>
                  <a:outerShdw blurRad="38100" dist="38100" dir="2700000" algn="tl">
                    <a:srgbClr val="000000">
                      <a:alpha val="43137"/>
                    </a:srgbClr>
                  </a:outerShdw>
                </a:effectLst>
                <a:latin typeface="Comic Sans MS" pitchFamily="66" charset="0"/>
              </a:rPr>
              <a:t>Ανατροφοδότηση</a:t>
            </a:r>
          </a:p>
        </p:txBody>
      </p:sp>
      <p:sp>
        <p:nvSpPr>
          <p:cNvPr id="3" name="Θέση περιεχομένου 2"/>
          <p:cNvSpPr txBox="1">
            <a:spLocks/>
          </p:cNvSpPr>
          <p:nvPr/>
        </p:nvSpPr>
        <p:spPr>
          <a:xfrm>
            <a:off x="990600" y="1295400"/>
            <a:ext cx="7543800" cy="4572000"/>
          </a:xfrm>
          <a:prstGeom prst="rect">
            <a:avLst/>
          </a:prstGeom>
        </p:spPr>
        <p:txBody>
          <a:bodyPr/>
          <a:lstStyle/>
          <a:p>
            <a:pPr marL="273050" marR="0" lvl="0" indent="-273050" algn="l" defTabSz="914400" rtl="0" eaLnBrk="0" fontAlgn="base" latinLnBrk="0" hangingPunct="0">
              <a:lnSpc>
                <a:spcPct val="100000"/>
              </a:lnSpc>
              <a:spcBef>
                <a:spcPct val="20000"/>
              </a:spcBef>
              <a:spcAft>
                <a:spcPct val="0"/>
              </a:spcAft>
              <a:buClr>
                <a:srgbClr val="A8CDD7"/>
              </a:buClr>
              <a:buSzPct val="95000"/>
              <a:buFont typeface="Wingdings 2" pitchFamily="18" charset="2"/>
              <a:buChar char=""/>
              <a:tabLst/>
              <a:defRPr/>
            </a:pPr>
            <a:r>
              <a:rPr kumimoji="0" lang="el-GR" sz="2600" b="0" i="0" u="none" strike="noStrike" kern="1200" cap="none" spc="0" normalizeH="0" baseline="0" noProof="0" dirty="0" smtClean="0">
                <a:ln>
                  <a:noFill/>
                </a:ln>
                <a:solidFill>
                  <a:schemeClr val="bg1"/>
                </a:solidFill>
                <a:effectLst/>
                <a:uLnTx/>
                <a:uFillTx/>
                <a:latin typeface="+mn-lt"/>
                <a:ea typeface="+mn-ea"/>
                <a:cs typeface="+mn-cs"/>
              </a:rPr>
              <a:t>Μία είναι η άμεση (πέτυχα το στόχο ή δεν τον πέτυχα).</a:t>
            </a:r>
          </a:p>
          <a:p>
            <a:pPr marL="0" marR="0" lvl="0" indent="0" algn="l" defTabSz="914400" rtl="0" eaLnBrk="0" fontAlgn="base" latinLnBrk="0" hangingPunct="0">
              <a:lnSpc>
                <a:spcPct val="100000"/>
              </a:lnSpc>
              <a:spcBef>
                <a:spcPct val="20000"/>
              </a:spcBef>
              <a:spcAft>
                <a:spcPct val="0"/>
              </a:spcAft>
              <a:buClr>
                <a:srgbClr val="A8CDD7"/>
              </a:buClr>
              <a:buSzPct val="95000"/>
              <a:buFontTx/>
              <a:buNone/>
              <a:tabLst/>
              <a:defRPr/>
            </a:pPr>
            <a:endParaRPr kumimoji="0" lang="el-GR" sz="2600" b="0" i="0" u="none" strike="noStrike" kern="1200" cap="none" spc="0" normalizeH="0" baseline="0" noProof="0" dirty="0" smtClean="0">
              <a:ln>
                <a:noFill/>
              </a:ln>
              <a:solidFill>
                <a:schemeClr val="bg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A8CDD7"/>
              </a:buClr>
              <a:buSzPct val="95000"/>
              <a:buFont typeface="Wingdings 2" pitchFamily="18" charset="2"/>
              <a:buChar char=""/>
              <a:tabLst/>
              <a:defRPr/>
            </a:pPr>
            <a:r>
              <a:rPr kumimoji="0" lang="el-GR" sz="2600" b="0" i="0" u="none" strike="noStrike" kern="1200" cap="none" spc="0" normalizeH="0" baseline="0" noProof="0" dirty="0" smtClean="0">
                <a:ln>
                  <a:noFill/>
                </a:ln>
                <a:solidFill>
                  <a:schemeClr val="bg1"/>
                </a:solidFill>
                <a:effectLst/>
                <a:uLnTx/>
                <a:uFillTx/>
                <a:latin typeface="+mn-lt"/>
                <a:ea typeface="+mn-ea"/>
                <a:cs typeface="+mn-cs"/>
              </a:rPr>
              <a:t>Η δεύτερη αφορά στον </a:t>
            </a:r>
            <a:r>
              <a:rPr kumimoji="0" lang="el-GR" sz="2600" b="0" i="0" u="none" strike="noStrike" kern="1200" cap="none" spc="0" normalizeH="0" baseline="0" noProof="0" dirty="0" err="1" smtClean="0">
                <a:ln>
                  <a:noFill/>
                </a:ln>
                <a:solidFill>
                  <a:schemeClr val="bg1"/>
                </a:solidFill>
                <a:effectLst/>
                <a:uLnTx/>
                <a:uFillTx/>
                <a:latin typeface="+mn-lt"/>
                <a:ea typeface="+mn-ea"/>
                <a:cs typeface="+mn-cs"/>
              </a:rPr>
              <a:t>αναστοχασμό</a:t>
            </a:r>
            <a:r>
              <a:rPr kumimoji="0" lang="el-GR" sz="2600" b="0" i="0" u="none" strike="noStrike" kern="1200" cap="none" spc="0" normalizeH="0" baseline="0" noProof="0" dirty="0" smtClean="0">
                <a:ln>
                  <a:noFill/>
                </a:ln>
                <a:solidFill>
                  <a:schemeClr val="bg1"/>
                </a:solidFill>
                <a:effectLst/>
                <a:uLnTx/>
                <a:uFillTx/>
                <a:latin typeface="+mn-lt"/>
                <a:ea typeface="+mn-ea"/>
                <a:cs typeface="+mn-cs"/>
              </a:rPr>
              <a:t> (τι με οδήγησε στην επιτυχία ή αποτυχία, τι αλλαγές μπορώ να κάνω).</a:t>
            </a:r>
            <a:endParaRPr kumimoji="0" lang="el-GR" sz="26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 Θέση περιεχομένου" descr="images (1).jpg"/>
          <p:cNvPicPr>
            <a:picLocks noChangeAspect="1"/>
          </p:cNvPicPr>
          <p:nvPr/>
        </p:nvPicPr>
        <p:blipFill>
          <a:blip r:embed="rId2" cstate="print"/>
          <a:srcRect/>
          <a:stretch>
            <a:fillRect/>
          </a:stretch>
        </p:blipFill>
        <p:spPr bwMode="auto">
          <a:xfrm>
            <a:off x="1295400" y="47625"/>
            <a:ext cx="3200400" cy="3276600"/>
          </a:xfrm>
          <a:prstGeom prst="rect">
            <a:avLst/>
          </a:prstGeom>
          <a:noFill/>
          <a:ln w="9525">
            <a:noFill/>
            <a:miter lim="800000"/>
            <a:headEnd/>
            <a:tailEnd/>
          </a:ln>
        </p:spPr>
      </p:pic>
      <p:pic>
        <p:nvPicPr>
          <p:cNvPr id="3" name="2 - Εικόνα" descr="9db56fecbf7dff9f8676bf347aee45ed.jpg"/>
          <p:cNvPicPr>
            <a:picLocks noChangeAspect="1"/>
          </p:cNvPicPr>
          <p:nvPr/>
        </p:nvPicPr>
        <p:blipFill>
          <a:blip r:embed="rId3" cstate="print"/>
          <a:srcRect/>
          <a:stretch>
            <a:fillRect/>
          </a:stretch>
        </p:blipFill>
        <p:spPr bwMode="auto">
          <a:xfrm>
            <a:off x="5543550" y="0"/>
            <a:ext cx="3143250" cy="5181600"/>
          </a:xfrm>
          <a:prstGeom prst="rect">
            <a:avLst/>
          </a:prstGeom>
          <a:noFill/>
          <a:ln w="9525">
            <a:noFill/>
            <a:miter lim="800000"/>
            <a:headEnd/>
            <a:tailEnd/>
          </a:ln>
        </p:spPr>
      </p:pic>
      <p:pic>
        <p:nvPicPr>
          <p:cNvPr id="4" name="3 - Εικόνα" descr="images.jpg"/>
          <p:cNvPicPr>
            <a:picLocks noChangeAspect="1"/>
          </p:cNvPicPr>
          <p:nvPr/>
        </p:nvPicPr>
        <p:blipFill>
          <a:blip r:embed="rId4" cstate="print"/>
          <a:srcRect/>
          <a:stretch>
            <a:fillRect/>
          </a:stretch>
        </p:blipFill>
        <p:spPr bwMode="auto">
          <a:xfrm>
            <a:off x="1295400" y="3505200"/>
            <a:ext cx="3886200" cy="3048000"/>
          </a:xfrm>
          <a:prstGeom prst="rect">
            <a:avLst/>
          </a:prstGeom>
          <a:noFill/>
          <a:ln w="9525">
            <a:noFill/>
            <a:miter lim="800000"/>
            <a:headEnd/>
            <a:tailEnd/>
          </a:ln>
        </p:spPr>
      </p:pic>
      <p:sp>
        <p:nvSpPr>
          <p:cNvPr id="5" name="TextBox 3"/>
          <p:cNvSpPr txBox="1">
            <a:spLocks noChangeArrowheads="1"/>
          </p:cNvSpPr>
          <p:nvPr/>
        </p:nvSpPr>
        <p:spPr bwMode="auto">
          <a:xfrm>
            <a:off x="5638800" y="5486400"/>
            <a:ext cx="2819400" cy="646331"/>
          </a:xfrm>
          <a:prstGeom prst="rect">
            <a:avLst/>
          </a:prstGeom>
          <a:noFill/>
          <a:ln w="9525">
            <a:noFill/>
            <a:miter lim="800000"/>
            <a:headEnd/>
            <a:tailEnd/>
          </a:ln>
        </p:spPr>
        <p:txBody>
          <a:bodyPr>
            <a:spAutoFit/>
          </a:bodyPr>
          <a:lstStyle/>
          <a:p>
            <a:r>
              <a:rPr lang="el-GR" dirty="0" smtClean="0">
                <a:solidFill>
                  <a:srgbClr val="FFC000"/>
                </a:solidFill>
                <a:latin typeface="Book Antiqua" pitchFamily="18" charset="0"/>
              </a:rPr>
              <a:t>Ε</a:t>
            </a:r>
            <a:r>
              <a:rPr lang="el-GR" dirty="0" smtClean="0">
                <a:solidFill>
                  <a:srgbClr val="FF0000"/>
                </a:solidFill>
                <a:latin typeface="Book Antiqua" pitchFamily="18" charset="0"/>
              </a:rPr>
              <a:t>Υ</a:t>
            </a:r>
            <a:r>
              <a:rPr lang="el-GR" dirty="0" smtClean="0">
                <a:solidFill>
                  <a:srgbClr val="FFFF00"/>
                </a:solidFill>
                <a:latin typeface="Book Antiqua" pitchFamily="18" charset="0"/>
              </a:rPr>
              <a:t>Χ</a:t>
            </a:r>
            <a:r>
              <a:rPr lang="el-GR" dirty="0" smtClean="0">
                <a:solidFill>
                  <a:srgbClr val="009900"/>
                </a:solidFill>
                <a:latin typeface="Book Antiqua" pitchFamily="18" charset="0"/>
              </a:rPr>
              <a:t>Α</a:t>
            </a:r>
            <a:r>
              <a:rPr lang="el-GR" dirty="0" smtClean="0">
                <a:solidFill>
                  <a:srgbClr val="00B0F0"/>
                </a:solidFill>
                <a:latin typeface="Book Antiqua" pitchFamily="18" charset="0"/>
              </a:rPr>
              <a:t>Ρ</a:t>
            </a:r>
            <a:r>
              <a:rPr lang="el-GR" dirty="0" smtClean="0">
                <a:solidFill>
                  <a:srgbClr val="00FFFF"/>
                </a:solidFill>
                <a:latin typeface="Book Antiqua" pitchFamily="18" charset="0"/>
              </a:rPr>
              <a:t>Ι</a:t>
            </a:r>
            <a:r>
              <a:rPr lang="el-GR" dirty="0" smtClean="0">
                <a:solidFill>
                  <a:srgbClr val="7030A0"/>
                </a:solidFill>
                <a:latin typeface="Book Antiqua" pitchFamily="18" charset="0"/>
              </a:rPr>
              <a:t>Σ</a:t>
            </a:r>
            <a:r>
              <a:rPr lang="el-GR" dirty="0" smtClean="0">
                <a:solidFill>
                  <a:srgbClr val="FF00FF"/>
                </a:solidFill>
                <a:latin typeface="Book Antiqua" pitchFamily="18" charset="0"/>
              </a:rPr>
              <a:t>Τ</a:t>
            </a:r>
            <a:r>
              <a:rPr lang="el-GR" dirty="0" smtClean="0">
                <a:solidFill>
                  <a:srgbClr val="FF0000"/>
                </a:solidFill>
                <a:latin typeface="Book Antiqua" pitchFamily="18" charset="0"/>
              </a:rPr>
              <a:t>Ο</a:t>
            </a:r>
            <a:r>
              <a:rPr lang="el-GR" dirty="0" smtClean="0">
                <a:solidFill>
                  <a:srgbClr val="00B0F0"/>
                </a:solidFill>
                <a:latin typeface="Book Antiqua" pitchFamily="18" charset="0"/>
              </a:rPr>
              <a:t>Υ</a:t>
            </a:r>
            <a:r>
              <a:rPr lang="el-GR" dirty="0" smtClean="0">
                <a:solidFill>
                  <a:schemeClr val="accent6">
                    <a:lumMod val="75000"/>
                  </a:schemeClr>
                </a:solidFill>
                <a:latin typeface="Book Antiqua" pitchFamily="18" charset="0"/>
              </a:rPr>
              <a:t>Μ</a:t>
            </a:r>
            <a:r>
              <a:rPr lang="el-GR" dirty="0" smtClean="0">
                <a:solidFill>
                  <a:srgbClr val="FFFF00"/>
                </a:solidFill>
                <a:latin typeface="Book Antiqua" pitchFamily="18" charset="0"/>
              </a:rPr>
              <a:t>Ε</a:t>
            </a:r>
            <a:endParaRPr lang="el-GR" dirty="0">
              <a:solidFill>
                <a:srgbClr val="FFFF00"/>
              </a:solidFill>
              <a:latin typeface="Book Antiqua" pitchFamily="18" charset="0"/>
            </a:endParaRPr>
          </a:p>
          <a:p>
            <a:pPr algn="ctr"/>
            <a:endParaRPr lang="el-GR" dirty="0">
              <a:solidFill>
                <a:srgbClr val="FF0000"/>
              </a:solidFill>
              <a:latin typeface="Book Antiqua"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228600" y="4953000"/>
            <a:ext cx="8686800" cy="1508125"/>
          </a:xfrm>
          <a:prstGeom prst="rect">
            <a:avLst/>
          </a:prstGeom>
          <a:noFill/>
          <a:ln w="9525">
            <a:noFill/>
            <a:miter lim="800000"/>
            <a:headEnd/>
            <a:tailEnd/>
          </a:ln>
        </p:spPr>
        <p:txBody>
          <a:bodyPr>
            <a:spAutoFit/>
          </a:bodyPr>
          <a:lstStyle/>
          <a:p>
            <a:pPr algn="l"/>
            <a:r>
              <a:rPr lang="el-GR" sz="2400"/>
              <a:t>Η κινητική και γνωστική ανάπτυξη έχουν μελετηθεί ξεχωριστά στο παρελθόν, αλλά υπάρχει μια αυξανόμενη συνειδητοποίηση ότι οι δύο αυτές περιοχές μπορεί να είναι ουσιαστικά αλληλένδετες </a:t>
            </a:r>
          </a:p>
          <a:p>
            <a:pPr algn="l"/>
            <a:r>
              <a:rPr lang="el-GR" sz="2000"/>
              <a:t>(Diamond, 2000; Roebers &amp; Kauer, 2009)</a:t>
            </a:r>
          </a:p>
        </p:txBody>
      </p:sp>
      <p:pic>
        <p:nvPicPr>
          <p:cNvPr id="22531" name="Picture 2" descr="Αποτέλεσμα εικόνας για Όταν ένα μήνυμα εισέρχεται στον εγκέφαλο από οποιαδήποτε αισθητηριακή οδό, ο εγκέφαλος πραγματοποιεί αυτές τις λειτουργίες που χρειάζεται και δίνει εντολή στο σώμα πώς να αντιδράσει. Ο εγκέφαλος, όπως ένας κεντρικός υπολογιστής ελέγχει όλες τις λειτουργίες του σώματός μας και αλληλεπιδρώντας στέλνει μηνύματα μέσω του νευρικού συστήματος σε διάφορα μέρη του σώματος"/>
          <p:cNvPicPr>
            <a:picLocks noChangeAspect="1" noChangeArrowheads="1"/>
          </p:cNvPicPr>
          <p:nvPr/>
        </p:nvPicPr>
        <p:blipFill>
          <a:blip r:embed="rId2" cstate="print"/>
          <a:srcRect/>
          <a:stretch>
            <a:fillRect/>
          </a:stretch>
        </p:blipFill>
        <p:spPr bwMode="auto">
          <a:xfrm>
            <a:off x="3429000" y="304800"/>
            <a:ext cx="2743200" cy="2438400"/>
          </a:xfrm>
          <a:prstGeom prst="rect">
            <a:avLst/>
          </a:prstGeom>
          <a:noFill/>
          <a:ln w="9525">
            <a:noFill/>
            <a:miter lim="800000"/>
            <a:headEnd/>
            <a:tailEnd/>
          </a:ln>
        </p:spPr>
      </p:pic>
      <p:sp>
        <p:nvSpPr>
          <p:cNvPr id="22532" name="Rectangle 4"/>
          <p:cNvSpPr>
            <a:spLocks noChangeArrowheads="1"/>
          </p:cNvSpPr>
          <p:nvPr/>
        </p:nvSpPr>
        <p:spPr bwMode="auto">
          <a:xfrm>
            <a:off x="152400" y="381000"/>
            <a:ext cx="3276600" cy="2308225"/>
          </a:xfrm>
          <a:prstGeom prst="rect">
            <a:avLst/>
          </a:prstGeom>
          <a:noFill/>
          <a:ln w="9525">
            <a:noFill/>
            <a:miter lim="800000"/>
            <a:headEnd/>
            <a:tailEnd/>
          </a:ln>
        </p:spPr>
        <p:txBody>
          <a:bodyPr>
            <a:spAutoFit/>
          </a:bodyPr>
          <a:lstStyle/>
          <a:p>
            <a:pPr algn="l"/>
            <a:r>
              <a:rPr lang="el-GR">
                <a:solidFill>
                  <a:schemeClr val="bg1"/>
                </a:solidFill>
                <a:cs typeface="Times New Roman" pitchFamily="18" charset="0"/>
              </a:rPr>
              <a:t>Όταν ένα μήνυμα εισέρχεται στον εγκέφαλο από οποιαδήποτε αισθητηριακή οδό, ο εγκέφαλος πραγματοποιεί αυτές τις λειτουργίες που χρειάζεται και  δίνει εντολή στο σώμα πώς να αντιδράσει</a:t>
            </a:r>
            <a:endParaRPr lang="el-GR"/>
          </a:p>
        </p:txBody>
      </p:sp>
      <p:sp>
        <p:nvSpPr>
          <p:cNvPr id="22533" name="Rectangle 5"/>
          <p:cNvSpPr>
            <a:spLocks noChangeArrowheads="1"/>
          </p:cNvSpPr>
          <p:nvPr/>
        </p:nvSpPr>
        <p:spPr bwMode="auto">
          <a:xfrm>
            <a:off x="6324600" y="304800"/>
            <a:ext cx="2819400" cy="2586038"/>
          </a:xfrm>
          <a:prstGeom prst="rect">
            <a:avLst/>
          </a:prstGeom>
          <a:noFill/>
          <a:ln w="9525">
            <a:noFill/>
            <a:miter lim="800000"/>
            <a:headEnd/>
            <a:tailEnd/>
          </a:ln>
        </p:spPr>
        <p:txBody>
          <a:bodyPr>
            <a:spAutoFit/>
          </a:bodyPr>
          <a:lstStyle/>
          <a:p>
            <a:pPr algn="l"/>
            <a:r>
              <a:rPr lang="el-GR">
                <a:solidFill>
                  <a:schemeClr val="bg1"/>
                </a:solidFill>
                <a:cs typeface="Times New Roman" pitchFamily="18" charset="0"/>
              </a:rPr>
              <a:t>Ο εγκέφαλος, όπως ένας κεντρικός Υ/Η ελέγχει όλες τις λειτουργίες του σώματός μας και αλληλεπιδρώντας στέλνει μηνύματα μέσω του νευρικού συστήματος σε διάφορα μέρη του σώματος</a:t>
            </a:r>
            <a:endParaRPr lang="el-GR"/>
          </a:p>
        </p:txBody>
      </p:sp>
      <p:sp>
        <p:nvSpPr>
          <p:cNvPr id="22534" name="Rectangle 6"/>
          <p:cNvSpPr>
            <a:spLocks noChangeArrowheads="1"/>
          </p:cNvSpPr>
          <p:nvPr/>
        </p:nvSpPr>
        <p:spPr bwMode="auto">
          <a:xfrm>
            <a:off x="304800" y="3048000"/>
            <a:ext cx="8458200" cy="1938338"/>
          </a:xfrm>
          <a:prstGeom prst="rect">
            <a:avLst/>
          </a:prstGeom>
          <a:noFill/>
          <a:ln w="9525">
            <a:noFill/>
            <a:miter lim="800000"/>
            <a:headEnd/>
            <a:tailEnd/>
          </a:ln>
        </p:spPr>
        <p:txBody>
          <a:bodyPr>
            <a:spAutoFit/>
          </a:bodyPr>
          <a:lstStyle/>
          <a:p>
            <a:pPr indent="228600" algn="l"/>
            <a:r>
              <a:rPr lang="el-GR" sz="2400">
                <a:solidFill>
                  <a:schemeClr val="bg1"/>
                </a:solidFill>
                <a:cs typeface="Times New Roman" pitchFamily="18" charset="0"/>
              </a:rPr>
              <a:t>Επομένως, οι γνωστικές λειτουργίες συνδέονται άμεσα με την κινητική ανάπτυξη,</a:t>
            </a:r>
            <a:r>
              <a:rPr lang="el-GR" sz="2400">
                <a:solidFill>
                  <a:schemeClr val="bg1"/>
                </a:solidFill>
                <a:cs typeface="Calibri" pitchFamily="34" charset="0"/>
              </a:rPr>
              <a:t> </a:t>
            </a:r>
            <a:r>
              <a:rPr lang="el-GR" sz="2400">
                <a:solidFill>
                  <a:schemeClr val="bg1"/>
                </a:solidFill>
                <a:cs typeface="Times New Roman" pitchFamily="18" charset="0"/>
              </a:rPr>
              <a:t>μάθηση και απόδοση </a:t>
            </a:r>
            <a:r>
              <a:rPr lang="el-GR" sz="2000">
                <a:solidFill>
                  <a:schemeClr val="bg1"/>
                </a:solidFill>
                <a:cs typeface="Times New Roman" pitchFamily="18" charset="0"/>
              </a:rPr>
              <a:t>(</a:t>
            </a:r>
            <a:r>
              <a:rPr lang="en-US" sz="2000">
                <a:solidFill>
                  <a:schemeClr val="bg1"/>
                </a:solidFill>
                <a:cs typeface="Times New Roman" pitchFamily="18" charset="0"/>
              </a:rPr>
              <a:t>Asonitou</a:t>
            </a:r>
            <a:r>
              <a:rPr lang="el-GR" sz="2000">
                <a:solidFill>
                  <a:schemeClr val="bg1"/>
                </a:solidFill>
                <a:cs typeface="Times New Roman" pitchFamily="18" charset="0"/>
              </a:rPr>
              <a:t> &amp; </a:t>
            </a:r>
            <a:r>
              <a:rPr lang="en-US" sz="2000">
                <a:solidFill>
                  <a:schemeClr val="bg1"/>
                </a:solidFill>
                <a:cs typeface="Times New Roman" pitchFamily="18" charset="0"/>
              </a:rPr>
              <a:t>Koutsouki</a:t>
            </a:r>
            <a:r>
              <a:rPr lang="el-GR" sz="2000">
                <a:solidFill>
                  <a:schemeClr val="bg1"/>
                </a:solidFill>
                <a:cs typeface="Times New Roman" pitchFamily="18" charset="0"/>
              </a:rPr>
              <a:t>, 2016).</a:t>
            </a:r>
            <a:r>
              <a:rPr lang="el-GR" sz="2000">
                <a:solidFill>
                  <a:schemeClr val="bg1"/>
                </a:solidFill>
                <a:cs typeface="Calibri" pitchFamily="34" charset="0"/>
              </a:rPr>
              <a:t> </a:t>
            </a:r>
            <a:r>
              <a:rPr lang="el-GR" sz="2400">
                <a:solidFill>
                  <a:schemeClr val="bg1"/>
                </a:solidFill>
                <a:cs typeface="Times New Roman" pitchFamily="18" charset="0"/>
              </a:rPr>
              <a:t>Παράλληλα</a:t>
            </a:r>
            <a:r>
              <a:rPr lang="el-GR" sz="2400">
                <a:solidFill>
                  <a:schemeClr val="bg1"/>
                </a:solidFill>
                <a:cs typeface="Calibri" pitchFamily="34" charset="0"/>
              </a:rPr>
              <a:t> αλληλεπιδρούν με τη γνωσιακή βάση (</a:t>
            </a:r>
            <a:r>
              <a:rPr lang="en-US" sz="2400">
                <a:solidFill>
                  <a:schemeClr val="bg1"/>
                </a:solidFill>
                <a:cs typeface="Calibri" pitchFamily="34" charset="0"/>
              </a:rPr>
              <a:t>knoweledge base)</a:t>
            </a:r>
            <a:r>
              <a:rPr lang="el-GR" sz="2400">
                <a:solidFill>
                  <a:schemeClr val="bg1"/>
                </a:solidFill>
                <a:cs typeface="Calibri" pitchFamily="34" charset="0"/>
              </a:rPr>
              <a:t>, η οποία μεταβάλλεται με την ηλικία </a:t>
            </a:r>
            <a:r>
              <a:rPr lang="el-GR" sz="2000">
                <a:solidFill>
                  <a:schemeClr val="bg1"/>
                </a:solidFill>
                <a:cs typeface="Calibri" pitchFamily="34" charset="0"/>
              </a:rPr>
              <a:t>(</a:t>
            </a:r>
            <a:r>
              <a:rPr lang="en-GB" sz="2000">
                <a:solidFill>
                  <a:schemeClr val="bg1"/>
                </a:solidFill>
                <a:cs typeface="Calibri" pitchFamily="34" charset="0"/>
              </a:rPr>
              <a:t>Keat</a:t>
            </a:r>
            <a:r>
              <a:rPr lang="el-GR" sz="2000">
                <a:solidFill>
                  <a:schemeClr val="bg1"/>
                </a:solidFill>
                <a:cs typeface="Calibri" pitchFamily="34" charset="0"/>
              </a:rPr>
              <a:t> &amp; </a:t>
            </a:r>
            <a:r>
              <a:rPr lang="en-GB" sz="2000">
                <a:solidFill>
                  <a:schemeClr val="bg1"/>
                </a:solidFill>
                <a:cs typeface="Calibri" pitchFamily="34" charset="0"/>
              </a:rPr>
              <a:t>Ismail</a:t>
            </a:r>
            <a:r>
              <a:rPr lang="el-GR" sz="2000">
                <a:solidFill>
                  <a:schemeClr val="bg1"/>
                </a:solidFill>
                <a:cs typeface="Calibri" pitchFamily="34" charset="0"/>
              </a:rPr>
              <a:t>, 2011)</a:t>
            </a:r>
            <a:endParaRPr lang="el-GR" sz="2000">
              <a:solidFill>
                <a:schemeClr val="bg1"/>
              </a:solidFill>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a:xfrm>
            <a:off x="6553200" y="6248400"/>
            <a:ext cx="2001838" cy="476250"/>
          </a:xfrm>
        </p:spPr>
        <p:txBody>
          <a:bodyPr/>
          <a:lstStyle/>
          <a:p>
            <a:pPr algn="l">
              <a:defRPr/>
            </a:pPr>
            <a:fld id="{1B0DD553-EC0E-4C6B-84F1-A4C9BBC7C288}" type="slidenum">
              <a:rPr lang="en-US" smtClean="0">
                <a:latin typeface="Arial" pitchFamily="34" charset="0"/>
              </a:rPr>
              <a:pPr algn="l">
                <a:defRPr/>
              </a:pPr>
              <a:t>5</a:t>
            </a:fld>
            <a:endParaRPr lang="en-US" smtClean="0">
              <a:latin typeface="Arial" pitchFamily="34" charset="0"/>
            </a:endParaRPr>
          </a:p>
        </p:txBody>
      </p:sp>
      <p:sp>
        <p:nvSpPr>
          <p:cNvPr id="32771" name="Slide Number Placeholder 4"/>
          <p:cNvSpPr txBox="1">
            <a:spLocks/>
          </p:cNvSpPr>
          <p:nvPr/>
        </p:nvSpPr>
        <p:spPr bwMode="auto">
          <a:xfrm>
            <a:off x="6553200" y="6248400"/>
            <a:ext cx="2001838" cy="476250"/>
          </a:xfrm>
          <a:prstGeom prst="rect">
            <a:avLst/>
          </a:prstGeom>
          <a:noFill/>
          <a:ln w="9525">
            <a:noFill/>
            <a:miter lim="800000"/>
            <a:headEnd/>
            <a:tailEnd/>
          </a:ln>
        </p:spPr>
        <p:txBody>
          <a:bodyPr anchor="b"/>
          <a:lstStyle/>
          <a:p>
            <a:pPr algn="r"/>
            <a:fld id="{EDA51B49-3699-4F7F-B82C-7888F77E12A8}" type="slidenum">
              <a:rPr lang="en-US" sz="1200">
                <a:latin typeface="Arial" pitchFamily="34" charset="0"/>
              </a:rPr>
              <a:pPr algn="r"/>
              <a:t>5</a:t>
            </a:fld>
            <a:endParaRPr lang="en-US" sz="1200">
              <a:latin typeface="Arial" pitchFamily="34" charset="0"/>
            </a:endParaRPr>
          </a:p>
        </p:txBody>
      </p:sp>
      <p:sp>
        <p:nvSpPr>
          <p:cNvPr id="6" name="Rectangle 2"/>
          <p:cNvSpPr txBox="1">
            <a:spLocks noRot="1" noChangeArrowheads="1"/>
          </p:cNvSpPr>
          <p:nvPr/>
        </p:nvSpPr>
        <p:spPr>
          <a:xfrm>
            <a:off x="762000" y="228600"/>
            <a:ext cx="7881966" cy="990600"/>
          </a:xfrm>
          <a:prstGeom prst="rect">
            <a:avLst/>
          </a:prstGeom>
          <a:effectLst>
            <a:outerShdw dist="107763" dir="8100000" algn="ctr" rotWithShape="0">
              <a:schemeClr val="bg2">
                <a:alpha val="50000"/>
              </a:schemeClr>
            </a:outerShdw>
          </a:effectLst>
        </p:spPr>
        <p:txBody>
          <a:bodyPr/>
          <a:lstStyle/>
          <a:p>
            <a:pPr>
              <a:defRPr/>
            </a:pPr>
            <a:r>
              <a:rPr lang="el-GR" sz="2400" dirty="0">
                <a:solidFill>
                  <a:srgbClr val="FFC000"/>
                </a:solidFill>
                <a:effectLst>
                  <a:outerShdw blurRad="38100" dist="38100" dir="2700000" algn="tl">
                    <a:srgbClr val="000000">
                      <a:alpha val="43137"/>
                    </a:srgbClr>
                  </a:outerShdw>
                </a:effectLst>
                <a:latin typeface="Comic Sans MS" pitchFamily="66" charset="0"/>
              </a:rPr>
              <a:t>Βασικές γνωστικές λειτουργίες &amp; Αναπτυξιακές </a:t>
            </a:r>
            <a:r>
              <a:rPr lang="el-GR" sz="2400" dirty="0" smtClean="0">
                <a:solidFill>
                  <a:srgbClr val="FFC000"/>
                </a:solidFill>
                <a:effectLst>
                  <a:outerShdw blurRad="38100" dist="38100" dir="2700000" algn="tl">
                    <a:srgbClr val="000000">
                      <a:alpha val="43137"/>
                    </a:srgbClr>
                  </a:outerShdw>
                </a:effectLst>
                <a:latin typeface="Comic Sans MS" pitchFamily="66" charset="0"/>
              </a:rPr>
              <a:t>Διαταραχές</a:t>
            </a:r>
            <a:endParaRPr lang="el-GR" sz="2400" dirty="0">
              <a:solidFill>
                <a:srgbClr val="FFC000"/>
              </a:solidFill>
              <a:effectLst>
                <a:outerShdw blurRad="38100" dist="38100" dir="2700000" algn="tl">
                  <a:srgbClr val="000000">
                    <a:alpha val="43137"/>
                  </a:srgbClr>
                </a:outerShdw>
              </a:effectLst>
              <a:latin typeface="Comic Sans MS" pitchFamily="66" charset="0"/>
            </a:endParaRPr>
          </a:p>
        </p:txBody>
      </p:sp>
      <p:grpSp>
        <p:nvGrpSpPr>
          <p:cNvPr id="2" name="Group 7"/>
          <p:cNvGrpSpPr>
            <a:grpSpLocks/>
          </p:cNvGrpSpPr>
          <p:nvPr/>
        </p:nvGrpSpPr>
        <p:grpSpPr bwMode="auto">
          <a:xfrm>
            <a:off x="-152400" y="1295400"/>
            <a:ext cx="9296400" cy="5562600"/>
            <a:chOff x="144" y="2112"/>
            <a:chExt cx="5520" cy="1968"/>
          </a:xfrm>
        </p:grpSpPr>
        <p:sp>
          <p:nvSpPr>
            <p:cNvPr id="8" name="Oval 5"/>
            <p:cNvSpPr>
              <a:spLocks noChangeArrowheads="1"/>
            </p:cNvSpPr>
            <p:nvPr/>
          </p:nvSpPr>
          <p:spPr bwMode="auto">
            <a:xfrm>
              <a:off x="432" y="2112"/>
              <a:ext cx="4940" cy="1968"/>
            </a:xfrm>
            <a:prstGeom prst="ellipse">
              <a:avLst/>
            </a:prstGeom>
            <a:solidFill>
              <a:srgbClr val="FF3300">
                <a:alpha val="80000"/>
              </a:srgbClr>
            </a:solidFill>
            <a:ln w="25400">
              <a:solidFill>
                <a:srgbClr val="FF0000"/>
              </a:solidFill>
              <a:round/>
              <a:headEnd/>
              <a:tailEnd/>
            </a:ln>
            <a:effectLst>
              <a:outerShdw dist="107763" dir="8100000" algn="ctr" rotWithShape="0">
                <a:schemeClr val="bg2">
                  <a:alpha val="50000"/>
                </a:schemeClr>
              </a:outerShdw>
            </a:effectLst>
          </p:spPr>
          <p:txBody>
            <a:bodyPr wrap="none" anchor="ctr"/>
            <a:lstStyle/>
            <a:p>
              <a:pPr>
                <a:defRPr/>
              </a:pPr>
              <a:endParaRPr lang="el-GR"/>
            </a:p>
          </p:txBody>
        </p:sp>
        <p:sp>
          <p:nvSpPr>
            <p:cNvPr id="9" name="Text Box 4"/>
            <p:cNvSpPr txBox="1">
              <a:spLocks noChangeArrowheads="1"/>
            </p:cNvSpPr>
            <p:nvPr/>
          </p:nvSpPr>
          <p:spPr bwMode="auto">
            <a:xfrm>
              <a:off x="144" y="2208"/>
              <a:ext cx="5520" cy="174"/>
            </a:xfrm>
            <a:prstGeom prst="rect">
              <a:avLst/>
            </a:prstGeom>
            <a:noFill/>
            <a:ln w="25400">
              <a:noFill/>
              <a:miter lim="800000"/>
              <a:headEnd/>
              <a:tailEnd/>
            </a:ln>
            <a:effectLst/>
          </p:spPr>
          <p:txBody>
            <a:bodyPr>
              <a:spAutoFit/>
            </a:bodyPr>
            <a:lstStyle/>
            <a:p>
              <a:pPr algn="l">
                <a:spcBef>
                  <a:spcPct val="20000"/>
                </a:spcBef>
                <a:buClr>
                  <a:schemeClr val="accent2"/>
                </a:buClr>
                <a:buFont typeface="Monotype Sorts" pitchFamily="2" charset="2"/>
                <a:buChar char="z"/>
                <a:defRPr/>
              </a:pPr>
              <a:endParaRPr lang="en-US" sz="2400">
                <a:effectLst>
                  <a:outerShdw blurRad="38100" dist="38100" dir="2700000" algn="tl">
                    <a:srgbClr val="000000"/>
                  </a:outerShdw>
                </a:effectLst>
              </a:endParaRPr>
            </a:p>
          </p:txBody>
        </p:sp>
      </p:grpSp>
      <p:sp>
        <p:nvSpPr>
          <p:cNvPr id="10" name="Rectangle 14"/>
          <p:cNvSpPr>
            <a:spLocks noChangeArrowheads="1"/>
          </p:cNvSpPr>
          <p:nvPr/>
        </p:nvSpPr>
        <p:spPr bwMode="auto">
          <a:xfrm>
            <a:off x="2362200" y="1752600"/>
            <a:ext cx="4724400" cy="904875"/>
          </a:xfrm>
          <a:prstGeom prst="rect">
            <a:avLst/>
          </a:prstGeom>
          <a:noFill/>
          <a:ln w="25400" algn="ctr">
            <a:noFill/>
            <a:miter lim="800000"/>
            <a:headEnd/>
            <a:tailEnd/>
          </a:ln>
          <a:effectLst>
            <a:outerShdw dist="107763" dir="8100000" algn="ctr" rotWithShape="0">
              <a:schemeClr val="bg2">
                <a:alpha val="50000"/>
              </a:schemeClr>
            </a:outerShdw>
          </a:effectLst>
        </p:spPr>
        <p:txBody>
          <a:bodyPr>
            <a:spAutoFit/>
          </a:bodyPr>
          <a:lstStyle/>
          <a:p>
            <a:pPr>
              <a:spcBef>
                <a:spcPct val="20000"/>
              </a:spcBef>
              <a:buClr>
                <a:schemeClr val="accent2"/>
              </a:buClr>
              <a:buFont typeface="Monotype Sorts" pitchFamily="2" charset="2"/>
              <a:buNone/>
              <a:defRPr/>
            </a:pPr>
            <a:r>
              <a:rPr kumimoji="1" lang="el-GR" sz="2400" dirty="0"/>
              <a:t>♥ Η αντίληψη  (τα αρχικά στάδια </a:t>
            </a:r>
            <a:endParaRPr kumimoji="1" lang="en-US" sz="2400" dirty="0"/>
          </a:p>
          <a:p>
            <a:pPr>
              <a:spcBef>
                <a:spcPct val="20000"/>
              </a:spcBef>
              <a:buClr>
                <a:schemeClr val="accent2"/>
              </a:buClr>
              <a:buFont typeface="Monotype Sorts" pitchFamily="2" charset="2"/>
              <a:buNone/>
              <a:defRPr/>
            </a:pPr>
            <a:r>
              <a:rPr kumimoji="1" lang="el-GR" sz="2400" dirty="0"/>
              <a:t>επεξεργασίας των πληροφοριών)</a:t>
            </a:r>
          </a:p>
        </p:txBody>
      </p:sp>
      <p:sp>
        <p:nvSpPr>
          <p:cNvPr id="11" name="Rectangle 15"/>
          <p:cNvSpPr>
            <a:spLocks noChangeArrowheads="1"/>
          </p:cNvSpPr>
          <p:nvPr/>
        </p:nvSpPr>
        <p:spPr bwMode="auto">
          <a:xfrm>
            <a:off x="1295400" y="2743200"/>
            <a:ext cx="7008813" cy="1570038"/>
          </a:xfrm>
          <a:prstGeom prst="rect">
            <a:avLst/>
          </a:prstGeom>
          <a:noFill/>
          <a:ln w="25400" algn="ctr">
            <a:noFill/>
            <a:miter lim="800000"/>
            <a:headEnd/>
            <a:tailEnd/>
          </a:ln>
          <a:effectLst>
            <a:outerShdw dist="107763" dir="8100000" algn="ctr" rotWithShape="0">
              <a:schemeClr val="bg2">
                <a:alpha val="50000"/>
              </a:schemeClr>
            </a:outerShdw>
          </a:effectLst>
        </p:spPr>
        <p:txBody>
          <a:bodyPr>
            <a:spAutoFit/>
          </a:bodyPr>
          <a:lstStyle/>
          <a:p>
            <a:pPr algn="l">
              <a:defRPr/>
            </a:pPr>
            <a:r>
              <a:rPr kumimoji="1" lang="el-GR" sz="2400" dirty="0">
                <a:cs typeface="Times New Roman" pitchFamily="18" charset="0"/>
              </a:rPr>
              <a:t>♥ </a:t>
            </a:r>
            <a:r>
              <a:rPr kumimoji="1" lang="el-GR" sz="2400" dirty="0">
                <a:effectLst>
                  <a:outerShdw blurRad="38100" dist="38100" dir="2700000" algn="tl">
                    <a:srgbClr val="000000">
                      <a:alpha val="43137"/>
                    </a:srgbClr>
                  </a:outerShdw>
                </a:effectLst>
              </a:rPr>
              <a:t>Η μνήμη  (η ικανότητα συγκράτησης και </a:t>
            </a:r>
            <a:r>
              <a:rPr kumimoji="1" lang="en-US" sz="2400" dirty="0">
                <a:effectLst>
                  <a:outerShdw blurRad="38100" dist="38100" dir="2700000" algn="tl">
                    <a:srgbClr val="000000">
                      <a:alpha val="43137"/>
                    </a:srgbClr>
                  </a:outerShdw>
                </a:effectLst>
              </a:rPr>
              <a:t> </a:t>
            </a:r>
          </a:p>
          <a:p>
            <a:pPr algn="l">
              <a:defRPr/>
            </a:pPr>
            <a:r>
              <a:rPr kumimoji="1" lang="en-US" sz="2400" dirty="0">
                <a:effectLst>
                  <a:outerShdw blurRad="38100" dist="38100" dir="2700000" algn="tl">
                    <a:srgbClr val="000000">
                      <a:alpha val="43137"/>
                    </a:srgbClr>
                  </a:outerShdw>
                </a:effectLst>
              </a:rPr>
              <a:t>                  </a:t>
            </a:r>
            <a:r>
              <a:rPr kumimoji="1" lang="el-GR" sz="2400" dirty="0">
                <a:effectLst>
                  <a:outerShdw blurRad="38100" dist="38100" dir="2700000" algn="tl">
                    <a:srgbClr val="000000">
                      <a:alpha val="43137"/>
                    </a:srgbClr>
                  </a:outerShdw>
                </a:effectLst>
              </a:rPr>
              <a:t>  ανάκλησης των</a:t>
            </a:r>
            <a:r>
              <a:rPr kumimoji="1" lang="en-US" sz="2400" dirty="0">
                <a:effectLst>
                  <a:outerShdw blurRad="38100" dist="38100" dir="2700000" algn="tl">
                    <a:srgbClr val="000000">
                      <a:alpha val="43137"/>
                    </a:srgbClr>
                  </a:outerShdw>
                </a:effectLst>
              </a:rPr>
              <a:t> </a:t>
            </a:r>
            <a:r>
              <a:rPr kumimoji="1" lang="el-GR" sz="2400" dirty="0">
                <a:effectLst>
                  <a:outerShdw blurRad="38100" dist="38100" dir="2700000" algn="tl">
                    <a:srgbClr val="000000">
                      <a:alpha val="43137"/>
                    </a:srgbClr>
                  </a:outerShdw>
                </a:effectLst>
              </a:rPr>
              <a:t>πληροφοριών)</a:t>
            </a:r>
          </a:p>
          <a:p>
            <a:pPr algn="l">
              <a:defRPr/>
            </a:pPr>
            <a:r>
              <a:rPr kumimoji="1" lang="el-GR" dirty="0"/>
              <a:t>♥</a:t>
            </a:r>
            <a:r>
              <a:rPr kumimoji="1" lang="el-GR" dirty="0">
                <a:effectLst>
                  <a:outerShdw blurRad="38100" dist="38100" dir="2700000" algn="tl">
                    <a:srgbClr val="000000"/>
                  </a:outerShdw>
                </a:effectLst>
              </a:rPr>
              <a:t> </a:t>
            </a:r>
            <a:r>
              <a:rPr kumimoji="1" lang="el-GR" sz="2400" dirty="0">
                <a:effectLst>
                  <a:outerShdw blurRad="38100" dist="38100" dir="2700000" algn="tl">
                    <a:srgbClr val="000000">
                      <a:alpha val="43137"/>
                    </a:srgbClr>
                  </a:outerShdw>
                </a:effectLst>
              </a:rPr>
              <a:t>Η γλώσσα  (ως μέσον απόκτησης &amp; μετάδοσης των </a:t>
            </a:r>
          </a:p>
          <a:p>
            <a:pPr algn="l">
              <a:defRPr/>
            </a:pPr>
            <a:r>
              <a:rPr kumimoji="1" lang="el-GR" sz="2400" dirty="0">
                <a:effectLst>
                  <a:outerShdw blurRad="38100" dist="38100" dir="2700000" algn="tl">
                    <a:srgbClr val="000000">
                      <a:alpha val="43137"/>
                    </a:srgbClr>
                  </a:outerShdw>
                </a:effectLst>
              </a:rPr>
              <a:t>                     πληροφοριών)</a:t>
            </a:r>
          </a:p>
        </p:txBody>
      </p:sp>
      <p:sp>
        <p:nvSpPr>
          <p:cNvPr id="12" name="Rectangle 16"/>
          <p:cNvSpPr>
            <a:spLocks noChangeArrowheads="1"/>
          </p:cNvSpPr>
          <p:nvPr/>
        </p:nvSpPr>
        <p:spPr bwMode="auto">
          <a:xfrm>
            <a:off x="1600200" y="4572000"/>
            <a:ext cx="6364288" cy="1200150"/>
          </a:xfrm>
          <a:prstGeom prst="rect">
            <a:avLst/>
          </a:prstGeom>
          <a:noFill/>
          <a:ln w="25400" algn="ctr">
            <a:noFill/>
            <a:miter lim="800000"/>
            <a:headEnd/>
            <a:tailEnd/>
          </a:ln>
          <a:effectLst>
            <a:outerShdw dist="107763" dir="8100000" algn="ctr" rotWithShape="0">
              <a:schemeClr val="bg2">
                <a:alpha val="50000"/>
              </a:schemeClr>
            </a:outerShdw>
          </a:effectLst>
        </p:spPr>
        <p:txBody>
          <a:bodyPr>
            <a:spAutoFit/>
          </a:bodyPr>
          <a:lstStyle/>
          <a:p>
            <a:pPr algn="l">
              <a:defRPr/>
            </a:pPr>
            <a:r>
              <a:rPr kumimoji="1" lang="el-GR" dirty="0"/>
              <a:t>♥</a:t>
            </a:r>
            <a:r>
              <a:rPr kumimoji="1" lang="el-GR" dirty="0">
                <a:effectLst>
                  <a:outerShdw blurRad="38100" dist="38100" dir="2700000" algn="tl">
                    <a:srgbClr val="000000"/>
                  </a:outerShdw>
                </a:effectLst>
              </a:rPr>
              <a:t> </a:t>
            </a:r>
            <a:r>
              <a:rPr kumimoji="1" lang="el-GR" sz="2400" dirty="0">
                <a:effectLst>
                  <a:outerShdw blurRad="38100" dist="38100" dir="2700000" algn="tl">
                    <a:srgbClr val="000000">
                      <a:alpha val="43137"/>
                    </a:srgbClr>
                  </a:outerShdw>
                </a:effectLst>
              </a:rPr>
              <a:t>Η σκέψη (η συσχέτιση των πληροφοριών &amp; η </a:t>
            </a:r>
          </a:p>
          <a:p>
            <a:pPr algn="l">
              <a:defRPr/>
            </a:pPr>
            <a:r>
              <a:rPr kumimoji="1" lang="el-GR" sz="2400" dirty="0">
                <a:effectLst>
                  <a:outerShdw blurRad="38100" dist="38100" dir="2700000" algn="tl">
                    <a:srgbClr val="000000">
                      <a:alpha val="43137"/>
                    </a:srgbClr>
                  </a:outerShdw>
                </a:effectLst>
              </a:rPr>
              <a:t>                  εξαγωγή συμπερασμάτων)</a:t>
            </a:r>
          </a:p>
          <a:p>
            <a:pPr algn="l">
              <a:defRPr/>
            </a:pPr>
            <a:r>
              <a:rPr kumimoji="1" lang="el-GR" dirty="0">
                <a:effectLst>
                  <a:outerShdw blurRad="38100" dist="38100" dir="2700000" algn="tl">
                    <a:srgbClr val="000000">
                      <a:alpha val="43137"/>
                    </a:srgbClr>
                  </a:outerShdw>
                </a:effectLst>
              </a:rPr>
              <a:t>     ♥ </a:t>
            </a:r>
            <a:r>
              <a:rPr kumimoji="1" lang="el-GR" sz="2400" dirty="0">
                <a:effectLst>
                  <a:outerShdw blurRad="38100" dist="38100" dir="2700000" algn="tl">
                    <a:srgbClr val="000000">
                      <a:alpha val="43137"/>
                    </a:srgbClr>
                  </a:outerShdw>
                </a:effectLst>
              </a:rPr>
              <a:t>Η ικανότητα επίλυσης προβλημάτων</a:t>
            </a:r>
          </a:p>
        </p:txBody>
      </p:sp>
      <p:pic>
        <p:nvPicPr>
          <p:cNvPr id="13" name="Picture 17" descr="koynies"/>
          <p:cNvPicPr>
            <a:picLocks noChangeAspect="1" noChangeArrowheads="1"/>
          </p:cNvPicPr>
          <p:nvPr/>
        </p:nvPicPr>
        <p:blipFill>
          <a:blip r:embed="rId2" cstate="print"/>
          <a:srcRect/>
          <a:stretch>
            <a:fillRect/>
          </a:stretch>
        </p:blipFill>
        <p:spPr bwMode="auto">
          <a:xfrm>
            <a:off x="152400" y="1066800"/>
            <a:ext cx="1001713" cy="1016000"/>
          </a:xfrm>
          <a:prstGeom prst="rect">
            <a:avLst/>
          </a:prstGeom>
          <a:noFill/>
          <a:ln w="9525">
            <a:noFill/>
            <a:miter lim="800000"/>
            <a:headEnd/>
            <a:tailEnd/>
          </a:ln>
        </p:spPr>
      </p:pic>
    </p:spTree>
    <p:extLst>
      <p:ext uri="{BB962C8B-B14F-4D97-AF65-F5344CB8AC3E}">
        <p14:creationId xmlns:p14="http://schemas.microsoft.com/office/powerpoint/2010/main" xmlns="" val="363832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childTnLst>
                          </p:cTn>
                        </p:par>
                        <p:par>
                          <p:cTn id="11" fill="hold">
                            <p:stCondLst>
                              <p:cond delay="2000"/>
                            </p:stCondLst>
                            <p:childTnLst>
                              <p:par>
                                <p:cTn id="12" presetID="13" presetClass="entr" presetSubtype="16"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plus(in)">
                                      <p:cBhvr>
                                        <p:cTn id="1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 Τίτλος"/>
          <p:cNvSpPr>
            <a:spLocks/>
          </p:cNvSpPr>
          <p:nvPr/>
        </p:nvSpPr>
        <p:spPr bwMode="auto">
          <a:xfrm>
            <a:off x="685800" y="4724400"/>
            <a:ext cx="7772400" cy="1362075"/>
          </a:xfrm>
          <a:prstGeom prst="rect">
            <a:avLst/>
          </a:prstGeom>
          <a:noFill/>
          <a:ln w="9525">
            <a:noFill/>
            <a:miter lim="800000"/>
            <a:headEnd/>
            <a:tailEnd/>
          </a:ln>
        </p:spPr>
        <p:txBody>
          <a:bodyPr/>
          <a:lstStyle/>
          <a:p>
            <a:pPr algn="l">
              <a:defRPr/>
            </a:pPr>
            <a:r>
              <a:rPr lang="el-GR" sz="3200">
                <a:solidFill>
                  <a:srgbClr val="66FFFF"/>
                </a:solidFill>
                <a:effectLst>
                  <a:outerShdw blurRad="38100" dist="38100" dir="2700000" algn="tl">
                    <a:srgbClr val="FFFFFF"/>
                  </a:outerShdw>
                </a:effectLst>
                <a:latin typeface="Arial" charset="0"/>
                <a:cs typeface="Arial" charset="0"/>
              </a:rPr>
              <a:t>ΝΕΥΡΟΑΝΑΠΤΥΞΙΑΚΩΝ ΔΙΑΤΑΡΑΧΩΝ</a:t>
            </a:r>
          </a:p>
        </p:txBody>
      </p:sp>
      <p:sp>
        <p:nvSpPr>
          <p:cNvPr id="4" name="3 - Θέση κειμένου"/>
          <p:cNvSpPr>
            <a:spLocks/>
          </p:cNvSpPr>
          <p:nvPr/>
        </p:nvSpPr>
        <p:spPr bwMode="auto">
          <a:xfrm>
            <a:off x="539750" y="1052513"/>
            <a:ext cx="7954963" cy="2520950"/>
          </a:xfrm>
          <a:prstGeom prst="rect">
            <a:avLst/>
          </a:prstGeom>
          <a:noFill/>
          <a:ln w="9525">
            <a:noFill/>
            <a:miter lim="800000"/>
            <a:headEnd/>
            <a:tailEnd/>
          </a:ln>
        </p:spPr>
        <p:txBody>
          <a:bodyPr anchor="b"/>
          <a:lstStyle/>
          <a:p>
            <a:pPr algn="l">
              <a:spcBef>
                <a:spcPct val="20000"/>
              </a:spcBef>
              <a:buClr>
                <a:srgbClr val="A8CDD7"/>
              </a:buClr>
              <a:buSzPct val="95000"/>
              <a:buFont typeface="Wingdings 2" pitchFamily="18" charset="2"/>
              <a:buNone/>
              <a:defRPr/>
            </a:pPr>
            <a:r>
              <a:rPr lang="el-GR" sz="2800" dirty="0">
                <a:solidFill>
                  <a:srgbClr val="66FFFF"/>
                </a:solidFill>
                <a:effectLst>
                  <a:outerShdw blurRad="38100" dist="38100" dir="2700000" algn="tl">
                    <a:srgbClr val="FFFFFF"/>
                  </a:outerShdw>
                </a:effectLst>
                <a:latin typeface="Arial" charset="0"/>
                <a:cs typeface="Arial" charset="0"/>
              </a:rPr>
              <a:t>Η πορεία του αναπτυσσόμενου εγκεφάλου προς την ωρίμανση και παγίωση των λειτουργιών του μπορεί να αναστατωθεί από την επίδραση βλαπτικών παραγόντων κατά την προγεννητική, περιγεννητική ή μεταγεννητική περίοδο, με συνέπεια την εμφάνιση</a:t>
            </a:r>
            <a:r>
              <a:rPr lang="el-GR" sz="2000" dirty="0">
                <a:solidFill>
                  <a:srgbClr val="66FFFF"/>
                </a:solidFill>
                <a:effectLst>
                  <a:outerShdw blurRad="38100" dist="38100" dir="2700000" algn="tl">
                    <a:srgbClr val="FFFFFF"/>
                  </a:outerShdw>
                </a:effectLst>
                <a:cs typeface="Arial" charset="0"/>
              </a:rPr>
              <a:t> </a:t>
            </a:r>
          </a:p>
          <a:p>
            <a:pPr algn="l">
              <a:spcBef>
                <a:spcPct val="20000"/>
              </a:spcBef>
              <a:buClr>
                <a:srgbClr val="A8CDD7"/>
              </a:buClr>
              <a:buSzPct val="95000"/>
              <a:buFont typeface="Wingdings 2" pitchFamily="18" charset="2"/>
              <a:buNone/>
              <a:defRPr/>
            </a:pPr>
            <a:endParaRPr lang="el-GR" sz="2000" dirty="0">
              <a:solidFill>
                <a:srgbClr val="66FFFF"/>
              </a:solidFill>
              <a:effectLst>
                <a:outerShdw blurRad="38100" dist="38100" dir="2700000" algn="tl">
                  <a:srgbClr val="FFFFFF"/>
                </a:outerShdw>
              </a:effectLst>
              <a:cs typeface="Arial" charset="0"/>
            </a:endParaRPr>
          </a:p>
        </p:txBody>
      </p:sp>
      <p:sp>
        <p:nvSpPr>
          <p:cNvPr id="23556" name="AutoShape 5"/>
          <p:cNvSpPr>
            <a:spLocks noChangeArrowheads="1"/>
          </p:cNvSpPr>
          <p:nvPr/>
        </p:nvSpPr>
        <p:spPr bwMode="auto">
          <a:xfrm>
            <a:off x="3886200" y="3429000"/>
            <a:ext cx="762000" cy="1066800"/>
          </a:xfrm>
          <a:prstGeom prst="downArrow">
            <a:avLst>
              <a:gd name="adj1" fmla="val 50000"/>
              <a:gd name="adj2" fmla="val 35000"/>
            </a:avLst>
          </a:prstGeom>
          <a:solidFill>
            <a:schemeClr val="accent1"/>
          </a:solidFill>
          <a:ln w="25400" algn="ctr">
            <a:solidFill>
              <a:srgbClr val="527755"/>
            </a:solidFill>
            <a:miter lim="800000"/>
            <a:headEnd/>
            <a:tailEnd/>
          </a:ln>
        </p:spPr>
        <p:txBody>
          <a:bodyPr wrap="none" anchor="ctr"/>
          <a:lstStyle/>
          <a:p>
            <a:endParaRPr lang="el-G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24"/>
          <p:cNvSpPr>
            <a:spLocks noChangeArrowheads="1"/>
          </p:cNvSpPr>
          <p:nvPr/>
        </p:nvSpPr>
        <p:spPr bwMode="auto">
          <a:xfrm>
            <a:off x="6019800" y="3962400"/>
            <a:ext cx="2819400" cy="1219200"/>
          </a:xfrm>
          <a:prstGeom prst="ellipse">
            <a:avLst/>
          </a:prstGeom>
          <a:solidFill>
            <a:srgbClr val="FFFFCC"/>
          </a:solidFill>
          <a:ln w="9525">
            <a:solidFill>
              <a:schemeClr val="tx1"/>
            </a:solidFill>
            <a:round/>
            <a:headEnd/>
            <a:tailEnd/>
          </a:ln>
        </p:spPr>
        <p:txBody>
          <a:bodyPr wrap="none" anchor="ctr"/>
          <a:lstStyle/>
          <a:p>
            <a:endParaRPr lang="el-GR"/>
          </a:p>
        </p:txBody>
      </p:sp>
      <p:sp>
        <p:nvSpPr>
          <p:cNvPr id="3" name="Oval 23"/>
          <p:cNvSpPr>
            <a:spLocks noChangeArrowheads="1"/>
          </p:cNvSpPr>
          <p:nvPr/>
        </p:nvSpPr>
        <p:spPr bwMode="auto">
          <a:xfrm>
            <a:off x="3276600" y="5029200"/>
            <a:ext cx="2895600" cy="1828800"/>
          </a:xfrm>
          <a:prstGeom prst="ellipse">
            <a:avLst/>
          </a:prstGeom>
          <a:solidFill>
            <a:srgbClr val="FFFFCC"/>
          </a:solidFill>
          <a:ln w="9525">
            <a:solidFill>
              <a:schemeClr val="tx1"/>
            </a:solidFill>
            <a:round/>
            <a:headEnd/>
            <a:tailEnd/>
          </a:ln>
        </p:spPr>
        <p:txBody>
          <a:bodyPr wrap="none" anchor="ctr"/>
          <a:lstStyle/>
          <a:p>
            <a:endParaRPr lang="el-GR"/>
          </a:p>
        </p:txBody>
      </p:sp>
      <p:sp>
        <p:nvSpPr>
          <p:cNvPr id="4" name="Oval 22"/>
          <p:cNvSpPr>
            <a:spLocks noChangeArrowheads="1"/>
          </p:cNvSpPr>
          <p:nvPr/>
        </p:nvSpPr>
        <p:spPr bwMode="auto">
          <a:xfrm>
            <a:off x="228600" y="3810000"/>
            <a:ext cx="3048000" cy="2209800"/>
          </a:xfrm>
          <a:prstGeom prst="ellipse">
            <a:avLst/>
          </a:prstGeom>
          <a:solidFill>
            <a:srgbClr val="FFFFCC"/>
          </a:solidFill>
          <a:ln w="9525">
            <a:solidFill>
              <a:schemeClr val="tx1"/>
            </a:solidFill>
            <a:round/>
            <a:headEnd/>
            <a:tailEnd/>
          </a:ln>
        </p:spPr>
        <p:txBody>
          <a:bodyPr wrap="none" anchor="ctr"/>
          <a:lstStyle/>
          <a:p>
            <a:endParaRPr lang="el-GR"/>
          </a:p>
        </p:txBody>
      </p:sp>
      <p:sp>
        <p:nvSpPr>
          <p:cNvPr id="5" name="Oval 21"/>
          <p:cNvSpPr>
            <a:spLocks noChangeArrowheads="1"/>
          </p:cNvSpPr>
          <p:nvPr/>
        </p:nvSpPr>
        <p:spPr bwMode="auto">
          <a:xfrm>
            <a:off x="5943600" y="1981200"/>
            <a:ext cx="3048000" cy="1676400"/>
          </a:xfrm>
          <a:prstGeom prst="ellipse">
            <a:avLst/>
          </a:prstGeom>
          <a:solidFill>
            <a:srgbClr val="FFFFCC"/>
          </a:solidFill>
          <a:ln w="9525">
            <a:solidFill>
              <a:schemeClr val="tx1"/>
            </a:solidFill>
            <a:round/>
            <a:headEnd/>
            <a:tailEnd/>
          </a:ln>
        </p:spPr>
        <p:txBody>
          <a:bodyPr wrap="none" anchor="ctr"/>
          <a:lstStyle/>
          <a:p>
            <a:endParaRPr lang="el-GR"/>
          </a:p>
        </p:txBody>
      </p:sp>
      <p:sp>
        <p:nvSpPr>
          <p:cNvPr id="6" name="Oval 20"/>
          <p:cNvSpPr>
            <a:spLocks noChangeArrowheads="1"/>
          </p:cNvSpPr>
          <p:nvPr/>
        </p:nvSpPr>
        <p:spPr bwMode="auto">
          <a:xfrm>
            <a:off x="3124200" y="990600"/>
            <a:ext cx="3048000" cy="1905000"/>
          </a:xfrm>
          <a:prstGeom prst="ellipse">
            <a:avLst/>
          </a:prstGeom>
          <a:solidFill>
            <a:srgbClr val="FFFFCC"/>
          </a:solidFill>
          <a:ln w="9525">
            <a:solidFill>
              <a:schemeClr val="tx1"/>
            </a:solidFill>
            <a:round/>
            <a:headEnd/>
            <a:tailEnd/>
          </a:ln>
        </p:spPr>
        <p:txBody>
          <a:bodyPr wrap="none" anchor="ctr"/>
          <a:lstStyle/>
          <a:p>
            <a:r>
              <a:rPr lang="el-GR">
                <a:solidFill>
                  <a:schemeClr val="tx1"/>
                </a:solidFill>
                <a:cs typeface="Times New Roman" pitchFamily="18" charset="0"/>
              </a:rPr>
              <a:t> </a:t>
            </a:r>
            <a:endParaRPr lang="el-GR">
              <a:solidFill>
                <a:schemeClr val="tx1"/>
              </a:solidFill>
            </a:endParaRPr>
          </a:p>
        </p:txBody>
      </p:sp>
      <p:sp>
        <p:nvSpPr>
          <p:cNvPr id="7" name="Oval 19"/>
          <p:cNvSpPr>
            <a:spLocks noChangeArrowheads="1"/>
          </p:cNvSpPr>
          <p:nvPr/>
        </p:nvSpPr>
        <p:spPr bwMode="auto">
          <a:xfrm>
            <a:off x="228600" y="1295400"/>
            <a:ext cx="2895600" cy="2209800"/>
          </a:xfrm>
          <a:prstGeom prst="ellipse">
            <a:avLst/>
          </a:prstGeom>
          <a:solidFill>
            <a:srgbClr val="FFFFCC"/>
          </a:solidFill>
          <a:ln w="9525">
            <a:solidFill>
              <a:schemeClr val="tx1"/>
            </a:solidFill>
            <a:round/>
            <a:headEnd/>
            <a:tailEnd/>
          </a:ln>
        </p:spPr>
        <p:txBody>
          <a:bodyPr wrap="none" anchor="ctr"/>
          <a:lstStyle/>
          <a:p>
            <a:endParaRPr lang="el-GR"/>
          </a:p>
        </p:txBody>
      </p:sp>
      <p:sp>
        <p:nvSpPr>
          <p:cNvPr id="9" name="Text Box 4"/>
          <p:cNvSpPr txBox="1">
            <a:spLocks noChangeArrowheads="1"/>
          </p:cNvSpPr>
          <p:nvPr/>
        </p:nvSpPr>
        <p:spPr bwMode="auto">
          <a:xfrm>
            <a:off x="228600" y="1295400"/>
            <a:ext cx="2743200" cy="2032000"/>
          </a:xfrm>
          <a:prstGeom prst="rect">
            <a:avLst/>
          </a:prstGeom>
          <a:noFill/>
          <a:ln w="9525">
            <a:noFill/>
            <a:miter lim="800000"/>
            <a:headEnd/>
            <a:tailEnd/>
          </a:ln>
        </p:spPr>
        <p:txBody>
          <a:bodyPr>
            <a:spAutoFit/>
          </a:bodyPr>
          <a:lstStyle/>
          <a:p>
            <a:pPr marL="342900" indent="-342900">
              <a:spcBef>
                <a:spcPct val="50000"/>
              </a:spcBef>
              <a:buFontTx/>
              <a:buAutoNum type="arabicPeriod"/>
            </a:pPr>
            <a:r>
              <a:rPr lang="el-GR">
                <a:solidFill>
                  <a:schemeClr val="tx1"/>
                </a:solidFill>
                <a:cs typeface="Times New Roman" pitchFamily="18" charset="0"/>
              </a:rPr>
              <a:t>Τα παιδιά          συλλέγουν πληροφορίες, συναισθήματα, ερεθίσματα, πράξεις και γεγονότα στο περιβάλλον τους</a:t>
            </a:r>
            <a:endParaRPr lang="el-GR">
              <a:solidFill>
                <a:schemeClr val="tx1"/>
              </a:solidFill>
            </a:endParaRPr>
          </a:p>
        </p:txBody>
      </p:sp>
      <p:sp>
        <p:nvSpPr>
          <p:cNvPr id="10" name="Text Box 5"/>
          <p:cNvSpPr txBox="1">
            <a:spLocks noChangeArrowheads="1"/>
          </p:cNvSpPr>
          <p:nvPr/>
        </p:nvSpPr>
        <p:spPr bwMode="auto">
          <a:xfrm>
            <a:off x="3276600" y="762000"/>
            <a:ext cx="2819400" cy="2308225"/>
          </a:xfrm>
          <a:prstGeom prst="rect">
            <a:avLst/>
          </a:prstGeom>
          <a:noFill/>
          <a:ln w="9525">
            <a:noFill/>
            <a:miter lim="800000"/>
            <a:headEnd/>
            <a:tailEnd/>
          </a:ln>
        </p:spPr>
        <p:txBody>
          <a:bodyPr>
            <a:spAutoFit/>
          </a:bodyPr>
          <a:lstStyle/>
          <a:p>
            <a:pPr>
              <a:spcBef>
                <a:spcPct val="50000"/>
              </a:spcBef>
            </a:pPr>
            <a:endParaRPr lang="el-GR">
              <a:solidFill>
                <a:schemeClr val="tx1"/>
              </a:solidFill>
            </a:endParaRPr>
          </a:p>
          <a:p>
            <a:pPr>
              <a:spcBef>
                <a:spcPct val="50000"/>
              </a:spcBef>
            </a:pPr>
            <a:r>
              <a:rPr lang="el-GR">
                <a:solidFill>
                  <a:schemeClr val="tx1"/>
                </a:solidFill>
              </a:rPr>
              <a:t>2. Οργανώνουν τις πληροφορίες στο μυαλό τους &amp; τις κωδικοποιούν έτσι, ώστε να είναι εύχρηστες &amp; κατανοητές</a:t>
            </a:r>
          </a:p>
          <a:p>
            <a:pPr>
              <a:spcBef>
                <a:spcPct val="50000"/>
              </a:spcBef>
            </a:pPr>
            <a:r>
              <a:rPr lang="el-GR">
                <a:solidFill>
                  <a:schemeClr val="tx1"/>
                </a:solidFill>
              </a:rPr>
              <a:t>  </a:t>
            </a:r>
          </a:p>
        </p:txBody>
      </p:sp>
      <p:sp>
        <p:nvSpPr>
          <p:cNvPr id="11" name="Text Box 6"/>
          <p:cNvSpPr txBox="1">
            <a:spLocks noChangeArrowheads="1"/>
          </p:cNvSpPr>
          <p:nvPr/>
        </p:nvSpPr>
        <p:spPr bwMode="auto">
          <a:xfrm>
            <a:off x="6019800" y="1981200"/>
            <a:ext cx="2743200" cy="1616075"/>
          </a:xfrm>
          <a:prstGeom prst="rect">
            <a:avLst/>
          </a:prstGeom>
          <a:noFill/>
          <a:ln w="9525">
            <a:noFill/>
            <a:miter lim="800000"/>
            <a:headEnd/>
            <a:tailEnd/>
          </a:ln>
        </p:spPr>
        <p:txBody>
          <a:bodyPr>
            <a:spAutoFit/>
          </a:bodyPr>
          <a:lstStyle/>
          <a:p>
            <a:pPr>
              <a:spcBef>
                <a:spcPct val="50000"/>
              </a:spcBef>
            </a:pPr>
            <a:endParaRPr lang="el-GR">
              <a:solidFill>
                <a:schemeClr val="tx1"/>
              </a:solidFill>
            </a:endParaRPr>
          </a:p>
          <a:p>
            <a:pPr>
              <a:spcBef>
                <a:spcPct val="50000"/>
              </a:spcBef>
            </a:pPr>
            <a:r>
              <a:rPr lang="el-GR">
                <a:solidFill>
                  <a:schemeClr val="tx1"/>
                </a:solidFill>
              </a:rPr>
              <a:t>3. </a:t>
            </a:r>
            <a:r>
              <a:rPr lang="el-GR">
                <a:solidFill>
                  <a:schemeClr val="tx1"/>
                </a:solidFill>
                <a:cs typeface="Times New Roman" pitchFamily="18" charset="0"/>
              </a:rPr>
              <a:t>Τα παιδιά αναπτύσσουν ένα μεγάλο ρεπερτόριο αυτόματων δεξιοτήτων σκέψης</a:t>
            </a:r>
            <a:endParaRPr lang="el-GR">
              <a:solidFill>
                <a:schemeClr val="tx1"/>
              </a:solidFill>
            </a:endParaRPr>
          </a:p>
        </p:txBody>
      </p:sp>
      <p:sp>
        <p:nvSpPr>
          <p:cNvPr id="12" name="Text Box 7"/>
          <p:cNvSpPr txBox="1">
            <a:spLocks noChangeArrowheads="1"/>
          </p:cNvSpPr>
          <p:nvPr/>
        </p:nvSpPr>
        <p:spPr bwMode="auto">
          <a:xfrm>
            <a:off x="5867400" y="4114800"/>
            <a:ext cx="2819400" cy="1338263"/>
          </a:xfrm>
          <a:prstGeom prst="rect">
            <a:avLst/>
          </a:prstGeom>
          <a:noFill/>
          <a:ln w="9525">
            <a:noFill/>
            <a:miter lim="800000"/>
            <a:headEnd/>
            <a:tailEnd/>
          </a:ln>
        </p:spPr>
        <p:txBody>
          <a:bodyPr>
            <a:spAutoFit/>
          </a:bodyPr>
          <a:lstStyle/>
          <a:p>
            <a:pPr>
              <a:spcBef>
                <a:spcPct val="50000"/>
              </a:spcBef>
            </a:pPr>
            <a:r>
              <a:rPr lang="el-GR">
                <a:solidFill>
                  <a:schemeClr val="tx1"/>
                </a:solidFill>
              </a:rPr>
              <a:t>4.</a:t>
            </a:r>
            <a:r>
              <a:rPr lang="el-GR">
                <a:solidFill>
                  <a:schemeClr val="bg1"/>
                </a:solidFill>
                <a:cs typeface="Times New Roman" pitchFamily="18" charset="0"/>
              </a:rPr>
              <a:t> </a:t>
            </a:r>
            <a:r>
              <a:rPr lang="el-GR">
                <a:solidFill>
                  <a:schemeClr val="tx1"/>
                </a:solidFill>
                <a:cs typeface="Times New Roman" pitchFamily="18" charset="0"/>
              </a:rPr>
              <a:t>καθιστώντας την απόδοση γρήγορη και εύκολη</a:t>
            </a:r>
            <a:endParaRPr lang="el-GR">
              <a:solidFill>
                <a:schemeClr val="tx1"/>
              </a:solidFill>
            </a:endParaRPr>
          </a:p>
          <a:p>
            <a:pPr>
              <a:spcBef>
                <a:spcPct val="50000"/>
              </a:spcBef>
            </a:pPr>
            <a:r>
              <a:rPr lang="el-GR">
                <a:solidFill>
                  <a:schemeClr val="tx1"/>
                </a:solidFill>
              </a:rPr>
              <a:t> </a:t>
            </a:r>
          </a:p>
        </p:txBody>
      </p:sp>
      <p:sp>
        <p:nvSpPr>
          <p:cNvPr id="13" name="Text Box 8"/>
          <p:cNvSpPr txBox="1">
            <a:spLocks noChangeArrowheads="1"/>
          </p:cNvSpPr>
          <p:nvPr/>
        </p:nvSpPr>
        <p:spPr bwMode="auto">
          <a:xfrm>
            <a:off x="3352800" y="5029200"/>
            <a:ext cx="2819400" cy="1754188"/>
          </a:xfrm>
          <a:prstGeom prst="rect">
            <a:avLst/>
          </a:prstGeom>
          <a:noFill/>
          <a:ln w="9525">
            <a:noFill/>
            <a:miter lim="800000"/>
            <a:headEnd/>
            <a:tailEnd/>
          </a:ln>
        </p:spPr>
        <p:txBody>
          <a:bodyPr>
            <a:spAutoFit/>
          </a:bodyPr>
          <a:lstStyle/>
          <a:p>
            <a:pPr>
              <a:spcBef>
                <a:spcPct val="50000"/>
              </a:spcBef>
            </a:pPr>
            <a:r>
              <a:rPr lang="el-GR">
                <a:solidFill>
                  <a:schemeClr val="tx1"/>
                </a:solidFill>
                <a:cs typeface="Times New Roman" pitchFamily="18" charset="0"/>
              </a:rPr>
              <a:t>5. οι αυτόματες  ικανότητες χρησιμοποιούνται για επίλυση προβλημάτων και συμβάλλουν στην νέα μάθηση, </a:t>
            </a:r>
            <a:endParaRPr lang="el-GR">
              <a:solidFill>
                <a:schemeClr val="tx1"/>
              </a:solidFill>
            </a:endParaRPr>
          </a:p>
        </p:txBody>
      </p:sp>
      <p:sp>
        <p:nvSpPr>
          <p:cNvPr id="14" name="Text Box 9"/>
          <p:cNvSpPr txBox="1">
            <a:spLocks noChangeArrowheads="1"/>
          </p:cNvSpPr>
          <p:nvPr/>
        </p:nvSpPr>
        <p:spPr bwMode="auto">
          <a:xfrm>
            <a:off x="457200" y="3962400"/>
            <a:ext cx="2667000" cy="1754188"/>
          </a:xfrm>
          <a:prstGeom prst="rect">
            <a:avLst/>
          </a:prstGeom>
          <a:noFill/>
          <a:ln w="9525">
            <a:noFill/>
            <a:miter lim="800000"/>
            <a:headEnd/>
            <a:tailEnd/>
          </a:ln>
        </p:spPr>
        <p:txBody>
          <a:bodyPr>
            <a:spAutoFit/>
          </a:bodyPr>
          <a:lstStyle/>
          <a:p>
            <a:pPr>
              <a:spcBef>
                <a:spcPct val="50000"/>
              </a:spcBef>
            </a:pPr>
            <a:r>
              <a:rPr lang="el-GR">
                <a:solidFill>
                  <a:schemeClr val="tx1"/>
                </a:solidFill>
              </a:rPr>
              <a:t>6.</a:t>
            </a:r>
            <a:r>
              <a:rPr lang="el-GR">
                <a:solidFill>
                  <a:schemeClr val="tx1"/>
                </a:solidFill>
                <a:cs typeface="Times New Roman" pitchFamily="18" charset="0"/>
              </a:rPr>
              <a:t> επιτρέποντας στα παιδιά να γίνουν ανεξάρτητοι μαθητές (Chapparo, 2010) -ουσιαστικό στοιχείο για ακαδημαϊκή επιτυχία</a:t>
            </a:r>
            <a:r>
              <a:rPr lang="el-GR">
                <a:solidFill>
                  <a:schemeClr val="tx1"/>
                </a:solidFill>
              </a:rPr>
              <a:t> </a:t>
            </a:r>
          </a:p>
        </p:txBody>
      </p:sp>
      <p:sp>
        <p:nvSpPr>
          <p:cNvPr id="15" name="Text Box 11"/>
          <p:cNvSpPr txBox="1">
            <a:spLocks noChangeArrowheads="1"/>
          </p:cNvSpPr>
          <p:nvPr/>
        </p:nvSpPr>
        <p:spPr bwMode="auto">
          <a:xfrm>
            <a:off x="3733800" y="3505200"/>
            <a:ext cx="1676400" cy="708025"/>
          </a:xfrm>
          <a:prstGeom prst="rect">
            <a:avLst/>
          </a:prstGeom>
          <a:solidFill>
            <a:srgbClr val="FFFFCC"/>
          </a:solidFill>
          <a:ln w="9525">
            <a:solidFill>
              <a:schemeClr val="tx1"/>
            </a:solidFill>
            <a:miter lim="800000"/>
            <a:headEnd/>
            <a:tailEnd/>
          </a:ln>
          <a:effectLst/>
        </p:spPr>
        <p:txBody>
          <a:bodyPr>
            <a:spAutoFit/>
          </a:bodyPr>
          <a:lstStyle/>
          <a:p>
            <a:pPr>
              <a:spcBef>
                <a:spcPct val="50000"/>
              </a:spcBef>
              <a:defRPr/>
            </a:pPr>
            <a:r>
              <a:rPr lang="el-GR" sz="2000" dirty="0">
                <a:solidFill>
                  <a:srgbClr val="CC3300"/>
                </a:solidFill>
                <a:effectLst>
                  <a:outerShdw blurRad="38100" dist="38100" dir="2700000" algn="tl">
                    <a:srgbClr val="000000"/>
                  </a:outerShdw>
                </a:effectLst>
                <a:cs typeface="Arial" charset="0"/>
              </a:rPr>
              <a:t>Επεξεργασία πληροφοριών </a:t>
            </a:r>
          </a:p>
        </p:txBody>
      </p:sp>
      <p:sp>
        <p:nvSpPr>
          <p:cNvPr id="16" name="Line 26"/>
          <p:cNvSpPr>
            <a:spLocks noChangeShapeType="1"/>
          </p:cNvSpPr>
          <p:nvPr/>
        </p:nvSpPr>
        <p:spPr bwMode="auto">
          <a:xfrm flipV="1">
            <a:off x="4572000" y="2971800"/>
            <a:ext cx="46038" cy="533400"/>
          </a:xfrm>
          <a:prstGeom prst="line">
            <a:avLst/>
          </a:prstGeom>
          <a:noFill/>
          <a:ln w="9525">
            <a:solidFill>
              <a:schemeClr val="tx1"/>
            </a:solidFill>
            <a:round/>
            <a:headEnd/>
            <a:tailEnd type="triangle" w="med" len="med"/>
          </a:ln>
        </p:spPr>
        <p:txBody>
          <a:bodyPr/>
          <a:lstStyle/>
          <a:p>
            <a:endParaRPr lang="el-GR"/>
          </a:p>
        </p:txBody>
      </p:sp>
      <p:sp>
        <p:nvSpPr>
          <p:cNvPr id="17" name="Line 27"/>
          <p:cNvSpPr>
            <a:spLocks noChangeShapeType="1"/>
          </p:cNvSpPr>
          <p:nvPr/>
        </p:nvSpPr>
        <p:spPr bwMode="auto">
          <a:xfrm>
            <a:off x="4419600" y="4343400"/>
            <a:ext cx="152400" cy="609600"/>
          </a:xfrm>
          <a:prstGeom prst="line">
            <a:avLst/>
          </a:prstGeom>
          <a:noFill/>
          <a:ln w="9525">
            <a:solidFill>
              <a:schemeClr val="tx1"/>
            </a:solidFill>
            <a:round/>
            <a:headEnd/>
            <a:tailEnd type="triangle" w="med" len="med"/>
          </a:ln>
        </p:spPr>
        <p:txBody>
          <a:bodyPr/>
          <a:lstStyle/>
          <a:p>
            <a:endParaRPr lang="el-GR"/>
          </a:p>
        </p:txBody>
      </p:sp>
      <p:sp>
        <p:nvSpPr>
          <p:cNvPr id="18" name="Line 28"/>
          <p:cNvSpPr>
            <a:spLocks noChangeShapeType="1"/>
          </p:cNvSpPr>
          <p:nvPr/>
        </p:nvSpPr>
        <p:spPr bwMode="auto">
          <a:xfrm flipV="1">
            <a:off x="5334000" y="3200400"/>
            <a:ext cx="609600" cy="381000"/>
          </a:xfrm>
          <a:prstGeom prst="line">
            <a:avLst/>
          </a:prstGeom>
          <a:noFill/>
          <a:ln w="9525">
            <a:solidFill>
              <a:schemeClr val="tx1"/>
            </a:solidFill>
            <a:round/>
            <a:headEnd/>
            <a:tailEnd type="triangle" w="med" len="med"/>
          </a:ln>
        </p:spPr>
        <p:txBody>
          <a:bodyPr/>
          <a:lstStyle/>
          <a:p>
            <a:endParaRPr lang="el-GR"/>
          </a:p>
        </p:txBody>
      </p:sp>
      <p:sp>
        <p:nvSpPr>
          <p:cNvPr id="19" name="Line 29"/>
          <p:cNvSpPr>
            <a:spLocks noChangeShapeType="1"/>
          </p:cNvSpPr>
          <p:nvPr/>
        </p:nvSpPr>
        <p:spPr bwMode="auto">
          <a:xfrm>
            <a:off x="5486400" y="3962400"/>
            <a:ext cx="533400" cy="381000"/>
          </a:xfrm>
          <a:prstGeom prst="line">
            <a:avLst/>
          </a:prstGeom>
          <a:noFill/>
          <a:ln w="9525">
            <a:solidFill>
              <a:schemeClr val="tx1"/>
            </a:solidFill>
            <a:round/>
            <a:headEnd/>
            <a:tailEnd type="triangle" w="med" len="med"/>
          </a:ln>
        </p:spPr>
        <p:txBody>
          <a:bodyPr/>
          <a:lstStyle/>
          <a:p>
            <a:endParaRPr lang="el-GR"/>
          </a:p>
        </p:txBody>
      </p:sp>
      <p:sp>
        <p:nvSpPr>
          <p:cNvPr id="20" name="Line 30"/>
          <p:cNvSpPr>
            <a:spLocks noChangeShapeType="1"/>
          </p:cNvSpPr>
          <p:nvPr/>
        </p:nvSpPr>
        <p:spPr bwMode="auto">
          <a:xfrm flipH="1" flipV="1">
            <a:off x="3048000" y="3124200"/>
            <a:ext cx="609600" cy="457200"/>
          </a:xfrm>
          <a:prstGeom prst="line">
            <a:avLst/>
          </a:prstGeom>
          <a:noFill/>
          <a:ln w="9525">
            <a:solidFill>
              <a:schemeClr val="tx1"/>
            </a:solidFill>
            <a:round/>
            <a:headEnd/>
            <a:tailEnd type="triangle" w="med" len="med"/>
          </a:ln>
        </p:spPr>
        <p:txBody>
          <a:bodyPr/>
          <a:lstStyle/>
          <a:p>
            <a:endParaRPr lang="el-GR"/>
          </a:p>
        </p:txBody>
      </p:sp>
      <p:sp>
        <p:nvSpPr>
          <p:cNvPr id="21" name="Line 31"/>
          <p:cNvSpPr>
            <a:spLocks noChangeShapeType="1"/>
          </p:cNvSpPr>
          <p:nvPr/>
        </p:nvSpPr>
        <p:spPr bwMode="auto">
          <a:xfrm flipH="1">
            <a:off x="3124200" y="3886200"/>
            <a:ext cx="533400" cy="304800"/>
          </a:xfrm>
          <a:prstGeom prst="line">
            <a:avLst/>
          </a:prstGeom>
          <a:noFill/>
          <a:ln w="9525">
            <a:solidFill>
              <a:schemeClr val="tx1"/>
            </a:solidFill>
            <a:round/>
            <a:headEnd/>
            <a:tailEnd type="triangle" w="med" len="med"/>
          </a:ln>
        </p:spPr>
        <p:txBody>
          <a:bodyPr/>
          <a:lstStyle/>
          <a:p>
            <a:endParaRPr lang="el-GR"/>
          </a:p>
        </p:txBody>
      </p:sp>
      <p:sp>
        <p:nvSpPr>
          <p:cNvPr id="24597" name="Rectangle 22"/>
          <p:cNvSpPr>
            <a:spLocks noChangeArrowheads="1"/>
          </p:cNvSpPr>
          <p:nvPr/>
        </p:nvSpPr>
        <p:spPr bwMode="auto">
          <a:xfrm>
            <a:off x="533400" y="0"/>
            <a:ext cx="8458200" cy="830263"/>
          </a:xfrm>
          <a:prstGeom prst="rect">
            <a:avLst/>
          </a:prstGeom>
          <a:noFill/>
          <a:ln w="9525">
            <a:noFill/>
            <a:miter lim="800000"/>
            <a:headEnd/>
            <a:tailEnd/>
          </a:ln>
        </p:spPr>
        <p:txBody>
          <a:bodyPr>
            <a:spAutoFit/>
          </a:bodyPr>
          <a:lstStyle/>
          <a:p>
            <a:pPr algn="l"/>
            <a:r>
              <a:rPr lang="el-GR" sz="2400" dirty="0">
                <a:solidFill>
                  <a:srgbClr val="FFC000"/>
                </a:solidFill>
                <a:effectLst>
                  <a:outerShdw blurRad="38100" dist="38100" dir="2700000" algn="tl">
                    <a:srgbClr val="000000">
                      <a:alpha val="43137"/>
                    </a:srgbClr>
                  </a:outerShdw>
                </a:effectLst>
                <a:latin typeface="Comic Sans MS" pitchFamily="66" charset="0"/>
              </a:rPr>
              <a:t>Η επεξεργασία των πληροφοριών γίνεται αντιληπτή ως ένας κύκλος μάθησης </a:t>
            </a:r>
            <a:r>
              <a:rPr lang="el-GR" sz="1600" dirty="0">
                <a:solidFill>
                  <a:schemeClr val="bg1"/>
                </a:solidFill>
                <a:cs typeface="Times New Roman" pitchFamily="18" charset="0"/>
              </a:rPr>
              <a:t>(Chapparo &amp; Ranka, 2003; Bohannon &amp; Bonvillian, 2005)</a:t>
            </a:r>
            <a:endParaRPr lang="el-GR" sz="1600" dirty="0">
              <a:solidFill>
                <a:schemeClr val="bg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0-#ppt_w/2"/>
                                          </p:val>
                                        </p:tav>
                                        <p:tav tm="100000">
                                          <p:val>
                                            <p:strVal val="#ppt_x"/>
                                          </p:val>
                                        </p:tav>
                                      </p:tavLst>
                                    </p:anim>
                                    <p:anim calcmode="lin" valueType="num">
                                      <p:cBhvr additive="base">
                                        <p:cTn id="13" dur="500" fill="hold"/>
                                        <p:tgtEl>
                                          <p:spTgt spid="2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0-#ppt_w/2"/>
                                          </p:val>
                                        </p:tav>
                                        <p:tav tm="100000">
                                          <p:val>
                                            <p:strVal val="#ppt_x"/>
                                          </p:val>
                                        </p:tav>
                                      </p:tavLst>
                                    </p:anim>
                                    <p:anim calcmode="lin" valueType="num">
                                      <p:cBhvr additive="base">
                                        <p:cTn id="23" dur="500" fill="hold"/>
                                        <p:tgtEl>
                                          <p:spTgt spid="1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100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0-#ppt_w/2"/>
                                          </p:val>
                                        </p:tav>
                                        <p:tav tm="100000">
                                          <p:val>
                                            <p:strVal val="#ppt_x"/>
                                          </p:val>
                                        </p:tav>
                                      </p:tavLst>
                                    </p:anim>
                                    <p:anim calcmode="lin" valueType="num">
                                      <p:cBhvr additive="base">
                                        <p:cTn id="38" dur="500" fill="hold"/>
                                        <p:tgtEl>
                                          <p:spTgt spid="21"/>
                                        </p:tgtEl>
                                        <p:attrNameLst>
                                          <p:attrName>ppt_y</p:attrName>
                                        </p:attrNameLst>
                                      </p:cBhvr>
                                      <p:tavLst>
                                        <p:tav tm="0">
                                          <p:val>
                                            <p:strVal val="#ppt_y"/>
                                          </p:val>
                                        </p:tav>
                                        <p:tav tm="100000">
                                          <p:val>
                                            <p:strVal val="#ppt_y"/>
                                          </p:val>
                                        </p:tav>
                                      </p:tavLst>
                                    </p:anim>
                                  </p:childTnLst>
                                </p:cTn>
                              </p:par>
                            </p:childTnLst>
                          </p:cTn>
                        </p:par>
                        <p:par>
                          <p:cTn id="39" fill="hold">
                            <p:stCondLst>
                              <p:cond delay="4500"/>
                            </p:stCondLst>
                            <p:childTnLst>
                              <p:par>
                                <p:cTn id="40" presetID="2" presetClass="entr" presetSubtype="8" fill="hold" grpId="0" nodeType="afterEffect">
                                  <p:stCondLst>
                                    <p:cond delay="100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0-#ppt_w/2"/>
                                          </p:val>
                                        </p:tav>
                                        <p:tav tm="100000">
                                          <p:val>
                                            <p:strVal val="#ppt_x"/>
                                          </p:val>
                                        </p:tav>
                                      </p:tavLst>
                                    </p:anim>
                                    <p:anim calcmode="lin" valueType="num">
                                      <p:cBhvr additive="base">
                                        <p:cTn id="43" dur="500" fill="hold"/>
                                        <p:tgtEl>
                                          <p:spTgt spid="9"/>
                                        </p:tgtEl>
                                        <p:attrNameLst>
                                          <p:attrName>ppt_y</p:attrName>
                                        </p:attrNameLst>
                                      </p:cBhvr>
                                      <p:tavLst>
                                        <p:tav tm="0">
                                          <p:val>
                                            <p:strVal val="#ppt_y"/>
                                          </p:val>
                                        </p:tav>
                                        <p:tav tm="100000">
                                          <p:val>
                                            <p:strVal val="#ppt_y"/>
                                          </p:val>
                                        </p:tav>
                                      </p:tavLst>
                                    </p:anim>
                                  </p:childTnLst>
                                </p:cTn>
                              </p:par>
                            </p:childTnLst>
                          </p:cTn>
                        </p:par>
                        <p:par>
                          <p:cTn id="44" fill="hold">
                            <p:stCondLst>
                              <p:cond delay="6000"/>
                            </p:stCondLst>
                            <p:childTnLst>
                              <p:par>
                                <p:cTn id="45" presetID="9" presetClass="entr" presetSubtype="0"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dissolve">
                                      <p:cBhvr>
                                        <p:cTn id="47" dur="500"/>
                                        <p:tgtEl>
                                          <p:spTgt spid="7"/>
                                        </p:tgtEl>
                                      </p:cBhvr>
                                    </p:animEffect>
                                  </p:childTnLst>
                                </p:cTn>
                              </p:par>
                            </p:childTnLst>
                          </p:cTn>
                        </p:par>
                        <p:par>
                          <p:cTn id="48" fill="hold">
                            <p:stCondLst>
                              <p:cond delay="6500"/>
                            </p:stCondLst>
                            <p:childTnLst>
                              <p:par>
                                <p:cTn id="49" presetID="2" presetClass="entr" presetSubtype="8" fill="hold" grpId="0" nodeType="afterEffect">
                                  <p:stCondLst>
                                    <p:cond delay="100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0-#ppt_w/2"/>
                                          </p:val>
                                        </p:tav>
                                        <p:tav tm="100000">
                                          <p:val>
                                            <p:strVal val="#ppt_x"/>
                                          </p:val>
                                        </p:tav>
                                      </p:tavLst>
                                    </p:anim>
                                    <p:anim calcmode="lin" valueType="num">
                                      <p:cBhvr additive="base">
                                        <p:cTn id="52" dur="500" fill="hold"/>
                                        <p:tgtEl>
                                          <p:spTgt spid="10"/>
                                        </p:tgtEl>
                                        <p:attrNameLst>
                                          <p:attrName>ppt_y</p:attrName>
                                        </p:attrNameLst>
                                      </p:cBhvr>
                                      <p:tavLst>
                                        <p:tav tm="0">
                                          <p:val>
                                            <p:strVal val="#ppt_y"/>
                                          </p:val>
                                        </p:tav>
                                        <p:tav tm="100000">
                                          <p:val>
                                            <p:strVal val="#ppt_y"/>
                                          </p:val>
                                        </p:tav>
                                      </p:tavLst>
                                    </p:anim>
                                  </p:childTnLst>
                                </p:cTn>
                              </p:par>
                            </p:childTnLst>
                          </p:cTn>
                        </p:par>
                        <p:par>
                          <p:cTn id="53" fill="hold">
                            <p:stCondLst>
                              <p:cond delay="8000"/>
                            </p:stCondLst>
                            <p:childTnLst>
                              <p:par>
                                <p:cTn id="54" presetID="9" presetClass="entr" presetSubtype="0" fill="hold" grpId="0" nodeType="afterEffect">
                                  <p:stCondLst>
                                    <p:cond delay="1000"/>
                                  </p:stCondLst>
                                  <p:childTnLst>
                                    <p:set>
                                      <p:cBhvr>
                                        <p:cTn id="55" dur="1" fill="hold">
                                          <p:stCondLst>
                                            <p:cond delay="0"/>
                                          </p:stCondLst>
                                        </p:cTn>
                                        <p:tgtEl>
                                          <p:spTgt spid="6"/>
                                        </p:tgtEl>
                                        <p:attrNameLst>
                                          <p:attrName>style.visibility</p:attrName>
                                        </p:attrNameLst>
                                      </p:cBhvr>
                                      <p:to>
                                        <p:strVal val="visible"/>
                                      </p:to>
                                    </p:set>
                                    <p:animEffect transition="in" filter="dissolve">
                                      <p:cBhvr>
                                        <p:cTn id="56" dur="500"/>
                                        <p:tgtEl>
                                          <p:spTgt spid="6"/>
                                        </p:tgtEl>
                                      </p:cBhvr>
                                    </p:animEffect>
                                  </p:childTnLst>
                                </p:cTn>
                              </p:par>
                            </p:childTnLst>
                          </p:cTn>
                        </p:par>
                        <p:par>
                          <p:cTn id="57" fill="hold">
                            <p:stCondLst>
                              <p:cond delay="9500"/>
                            </p:stCondLst>
                            <p:childTnLst>
                              <p:par>
                                <p:cTn id="58" presetID="2" presetClass="entr" presetSubtype="8" fill="hold" grpId="0" nodeType="afterEffect">
                                  <p:stCondLst>
                                    <p:cond delay="100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0-#ppt_w/2"/>
                                          </p:val>
                                        </p:tav>
                                        <p:tav tm="100000">
                                          <p:val>
                                            <p:strVal val="#ppt_x"/>
                                          </p:val>
                                        </p:tav>
                                      </p:tavLst>
                                    </p:anim>
                                    <p:anim calcmode="lin" valueType="num">
                                      <p:cBhvr additive="base">
                                        <p:cTn id="61" dur="500" fill="hold"/>
                                        <p:tgtEl>
                                          <p:spTgt spid="11"/>
                                        </p:tgtEl>
                                        <p:attrNameLst>
                                          <p:attrName>ppt_y</p:attrName>
                                        </p:attrNameLst>
                                      </p:cBhvr>
                                      <p:tavLst>
                                        <p:tav tm="0">
                                          <p:val>
                                            <p:strVal val="#ppt_y"/>
                                          </p:val>
                                        </p:tav>
                                        <p:tav tm="100000">
                                          <p:val>
                                            <p:strVal val="#ppt_y"/>
                                          </p:val>
                                        </p:tav>
                                      </p:tavLst>
                                    </p:anim>
                                  </p:childTnLst>
                                </p:cTn>
                              </p:par>
                            </p:childTnLst>
                          </p:cTn>
                        </p:par>
                        <p:par>
                          <p:cTn id="62" fill="hold">
                            <p:stCondLst>
                              <p:cond delay="11000"/>
                            </p:stCondLst>
                            <p:childTnLst>
                              <p:par>
                                <p:cTn id="63" presetID="9" presetClass="entr" presetSubtype="0" fill="hold" grpId="0" nodeType="after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dissolve">
                                      <p:cBhvr>
                                        <p:cTn id="65" dur="500"/>
                                        <p:tgtEl>
                                          <p:spTgt spid="5"/>
                                        </p:tgtEl>
                                      </p:cBhvr>
                                    </p:animEffect>
                                  </p:childTnLst>
                                </p:cTn>
                              </p:par>
                            </p:childTnLst>
                          </p:cTn>
                        </p:par>
                        <p:par>
                          <p:cTn id="66" fill="hold">
                            <p:stCondLst>
                              <p:cond delay="11500"/>
                            </p:stCondLst>
                            <p:childTnLst>
                              <p:par>
                                <p:cTn id="67" presetID="2" presetClass="entr" presetSubtype="8" fill="hold" grpId="0" nodeType="afterEffect">
                                  <p:stCondLst>
                                    <p:cond delay="1000"/>
                                  </p:stCondLst>
                                  <p:childTnLst>
                                    <p:set>
                                      <p:cBhvr>
                                        <p:cTn id="68" dur="1" fill="hold">
                                          <p:stCondLst>
                                            <p:cond delay="0"/>
                                          </p:stCondLst>
                                        </p:cTn>
                                        <p:tgtEl>
                                          <p:spTgt spid="12"/>
                                        </p:tgtEl>
                                        <p:attrNameLst>
                                          <p:attrName>style.visibility</p:attrName>
                                        </p:attrNameLst>
                                      </p:cBhvr>
                                      <p:to>
                                        <p:strVal val="visible"/>
                                      </p:to>
                                    </p:set>
                                    <p:anim calcmode="lin" valueType="num">
                                      <p:cBhvr additive="base">
                                        <p:cTn id="69" dur="500" fill="hold"/>
                                        <p:tgtEl>
                                          <p:spTgt spid="12"/>
                                        </p:tgtEl>
                                        <p:attrNameLst>
                                          <p:attrName>ppt_x</p:attrName>
                                        </p:attrNameLst>
                                      </p:cBhvr>
                                      <p:tavLst>
                                        <p:tav tm="0">
                                          <p:val>
                                            <p:strVal val="0-#ppt_w/2"/>
                                          </p:val>
                                        </p:tav>
                                        <p:tav tm="100000">
                                          <p:val>
                                            <p:strVal val="#ppt_x"/>
                                          </p:val>
                                        </p:tav>
                                      </p:tavLst>
                                    </p:anim>
                                    <p:anim calcmode="lin" valueType="num">
                                      <p:cBhvr additive="base">
                                        <p:cTn id="70" dur="500" fill="hold"/>
                                        <p:tgtEl>
                                          <p:spTgt spid="12"/>
                                        </p:tgtEl>
                                        <p:attrNameLst>
                                          <p:attrName>ppt_y</p:attrName>
                                        </p:attrNameLst>
                                      </p:cBhvr>
                                      <p:tavLst>
                                        <p:tav tm="0">
                                          <p:val>
                                            <p:strVal val="#ppt_y"/>
                                          </p:val>
                                        </p:tav>
                                        <p:tav tm="100000">
                                          <p:val>
                                            <p:strVal val="#ppt_y"/>
                                          </p:val>
                                        </p:tav>
                                      </p:tavLst>
                                    </p:anim>
                                  </p:childTnLst>
                                </p:cTn>
                              </p:par>
                            </p:childTnLst>
                          </p:cTn>
                        </p:par>
                        <p:par>
                          <p:cTn id="71" fill="hold">
                            <p:stCondLst>
                              <p:cond delay="13000"/>
                            </p:stCondLst>
                            <p:childTnLst>
                              <p:par>
                                <p:cTn id="72" presetID="9" presetClass="entr" presetSubtype="0" fill="hold" grpId="0"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dissolve">
                                      <p:cBhvr>
                                        <p:cTn id="74" dur="500"/>
                                        <p:tgtEl>
                                          <p:spTgt spid="2"/>
                                        </p:tgtEl>
                                      </p:cBhvr>
                                    </p:animEffect>
                                  </p:childTnLst>
                                </p:cTn>
                              </p:par>
                            </p:childTnLst>
                          </p:cTn>
                        </p:par>
                        <p:par>
                          <p:cTn id="75" fill="hold">
                            <p:stCondLst>
                              <p:cond delay="13500"/>
                            </p:stCondLst>
                            <p:childTnLst>
                              <p:par>
                                <p:cTn id="76" presetID="2" presetClass="entr" presetSubtype="8" fill="hold" grpId="0" nodeType="afterEffect">
                                  <p:stCondLst>
                                    <p:cond delay="1000"/>
                                  </p:stCondLst>
                                  <p:childTnLst>
                                    <p:set>
                                      <p:cBhvr>
                                        <p:cTn id="77" dur="1" fill="hold">
                                          <p:stCondLst>
                                            <p:cond delay="0"/>
                                          </p:stCondLst>
                                        </p:cTn>
                                        <p:tgtEl>
                                          <p:spTgt spid="13"/>
                                        </p:tgtEl>
                                        <p:attrNameLst>
                                          <p:attrName>style.visibility</p:attrName>
                                        </p:attrNameLst>
                                      </p:cBhvr>
                                      <p:to>
                                        <p:strVal val="visible"/>
                                      </p:to>
                                    </p:set>
                                    <p:anim calcmode="lin" valueType="num">
                                      <p:cBhvr additive="base">
                                        <p:cTn id="78" dur="500" fill="hold"/>
                                        <p:tgtEl>
                                          <p:spTgt spid="13"/>
                                        </p:tgtEl>
                                        <p:attrNameLst>
                                          <p:attrName>ppt_x</p:attrName>
                                        </p:attrNameLst>
                                      </p:cBhvr>
                                      <p:tavLst>
                                        <p:tav tm="0">
                                          <p:val>
                                            <p:strVal val="0-#ppt_w/2"/>
                                          </p:val>
                                        </p:tav>
                                        <p:tav tm="100000">
                                          <p:val>
                                            <p:strVal val="#ppt_x"/>
                                          </p:val>
                                        </p:tav>
                                      </p:tavLst>
                                    </p:anim>
                                    <p:anim calcmode="lin" valueType="num">
                                      <p:cBhvr additive="base">
                                        <p:cTn id="79" dur="500" fill="hold"/>
                                        <p:tgtEl>
                                          <p:spTgt spid="13"/>
                                        </p:tgtEl>
                                        <p:attrNameLst>
                                          <p:attrName>ppt_y</p:attrName>
                                        </p:attrNameLst>
                                      </p:cBhvr>
                                      <p:tavLst>
                                        <p:tav tm="0">
                                          <p:val>
                                            <p:strVal val="#ppt_y"/>
                                          </p:val>
                                        </p:tav>
                                        <p:tav tm="100000">
                                          <p:val>
                                            <p:strVal val="#ppt_y"/>
                                          </p:val>
                                        </p:tav>
                                      </p:tavLst>
                                    </p:anim>
                                  </p:childTnLst>
                                </p:cTn>
                              </p:par>
                            </p:childTnLst>
                          </p:cTn>
                        </p:par>
                        <p:par>
                          <p:cTn id="80" fill="hold">
                            <p:stCondLst>
                              <p:cond delay="15000"/>
                            </p:stCondLst>
                            <p:childTnLst>
                              <p:par>
                                <p:cTn id="81" presetID="9" presetClass="entr" presetSubtype="0" fill="hold" grpId="0" nodeType="afterEffect">
                                  <p:stCondLst>
                                    <p:cond delay="1000"/>
                                  </p:stCondLst>
                                  <p:childTnLst>
                                    <p:set>
                                      <p:cBhvr>
                                        <p:cTn id="82" dur="1" fill="hold">
                                          <p:stCondLst>
                                            <p:cond delay="0"/>
                                          </p:stCondLst>
                                        </p:cTn>
                                        <p:tgtEl>
                                          <p:spTgt spid="3"/>
                                        </p:tgtEl>
                                        <p:attrNameLst>
                                          <p:attrName>style.visibility</p:attrName>
                                        </p:attrNameLst>
                                      </p:cBhvr>
                                      <p:to>
                                        <p:strVal val="visible"/>
                                      </p:to>
                                    </p:set>
                                    <p:animEffect transition="in" filter="dissolve">
                                      <p:cBhvr>
                                        <p:cTn id="83" dur="500"/>
                                        <p:tgtEl>
                                          <p:spTgt spid="3"/>
                                        </p:tgtEl>
                                      </p:cBhvr>
                                    </p:animEffect>
                                  </p:childTnLst>
                                </p:cTn>
                              </p:par>
                            </p:childTnLst>
                          </p:cTn>
                        </p:par>
                        <p:par>
                          <p:cTn id="84" fill="hold">
                            <p:stCondLst>
                              <p:cond delay="16500"/>
                            </p:stCondLst>
                            <p:childTnLst>
                              <p:par>
                                <p:cTn id="85" presetID="2" presetClass="entr" presetSubtype="8" fill="hold" grpId="0" nodeType="afterEffect">
                                  <p:stCondLst>
                                    <p:cond delay="1000"/>
                                  </p:stCondLst>
                                  <p:childTnLst>
                                    <p:set>
                                      <p:cBhvr>
                                        <p:cTn id="86" dur="1" fill="hold">
                                          <p:stCondLst>
                                            <p:cond delay="0"/>
                                          </p:stCondLst>
                                        </p:cTn>
                                        <p:tgtEl>
                                          <p:spTgt spid="14"/>
                                        </p:tgtEl>
                                        <p:attrNameLst>
                                          <p:attrName>style.visibility</p:attrName>
                                        </p:attrNameLst>
                                      </p:cBhvr>
                                      <p:to>
                                        <p:strVal val="visible"/>
                                      </p:to>
                                    </p:set>
                                    <p:anim calcmode="lin" valueType="num">
                                      <p:cBhvr additive="base">
                                        <p:cTn id="87" dur="500" fill="hold"/>
                                        <p:tgtEl>
                                          <p:spTgt spid="14"/>
                                        </p:tgtEl>
                                        <p:attrNameLst>
                                          <p:attrName>ppt_x</p:attrName>
                                        </p:attrNameLst>
                                      </p:cBhvr>
                                      <p:tavLst>
                                        <p:tav tm="0">
                                          <p:val>
                                            <p:strVal val="0-#ppt_w/2"/>
                                          </p:val>
                                        </p:tav>
                                        <p:tav tm="100000">
                                          <p:val>
                                            <p:strVal val="#ppt_x"/>
                                          </p:val>
                                        </p:tav>
                                      </p:tavLst>
                                    </p:anim>
                                    <p:anim calcmode="lin" valueType="num">
                                      <p:cBhvr additive="base">
                                        <p:cTn id="88" dur="500" fill="hold"/>
                                        <p:tgtEl>
                                          <p:spTgt spid="14"/>
                                        </p:tgtEl>
                                        <p:attrNameLst>
                                          <p:attrName>ppt_y</p:attrName>
                                        </p:attrNameLst>
                                      </p:cBhvr>
                                      <p:tavLst>
                                        <p:tav tm="0">
                                          <p:val>
                                            <p:strVal val="#ppt_y"/>
                                          </p:val>
                                        </p:tav>
                                        <p:tav tm="100000">
                                          <p:val>
                                            <p:strVal val="#ppt_y"/>
                                          </p:val>
                                        </p:tav>
                                      </p:tavLst>
                                    </p:anim>
                                  </p:childTnLst>
                                </p:cTn>
                              </p:par>
                            </p:childTnLst>
                          </p:cTn>
                        </p:par>
                        <p:par>
                          <p:cTn id="89" fill="hold">
                            <p:stCondLst>
                              <p:cond delay="18000"/>
                            </p:stCondLst>
                            <p:childTnLst>
                              <p:par>
                                <p:cTn id="90" presetID="9" presetClass="entr" presetSubtype="0" fill="hold" grpId="0" nodeType="afterEffect">
                                  <p:stCondLst>
                                    <p:cond delay="0"/>
                                  </p:stCondLst>
                                  <p:childTnLst>
                                    <p:set>
                                      <p:cBhvr>
                                        <p:cTn id="91" dur="1" fill="hold">
                                          <p:stCondLst>
                                            <p:cond delay="0"/>
                                          </p:stCondLst>
                                        </p:cTn>
                                        <p:tgtEl>
                                          <p:spTgt spid="4"/>
                                        </p:tgtEl>
                                        <p:attrNameLst>
                                          <p:attrName>style.visibility</p:attrName>
                                        </p:attrNameLst>
                                      </p:cBhvr>
                                      <p:to>
                                        <p:strVal val="visible"/>
                                      </p:to>
                                    </p:set>
                                    <p:animEffect transition="in" filter="dissolve">
                                      <p:cBhvr>
                                        <p:cTn id="9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9" grpId="0" autoUpdateAnimBg="0"/>
      <p:bldP spid="10" grpId="0" autoUpdateAnimBg="0"/>
      <p:bldP spid="11" grpId="0" autoUpdateAnimBg="0"/>
      <p:bldP spid="12" grpId="0" autoUpdateAnimBg="0"/>
      <p:bldP spid="13" grpId="0" autoUpdateAnimBg="0"/>
      <p:bldP spid="14" grpId="0" autoUpdateAnimBg="0"/>
      <p:bldP spid="15" grpId="0" animBg="1" autoUpdateAnimBg="0"/>
      <p:bldP spid="16" grpId="0" animBg="1"/>
      <p:bldP spid="17" grpId="0" animBg="1"/>
      <p:bldP spid="18" grpId="0" animBg="1"/>
      <p:bldP spid="19"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214282" y="762000"/>
            <a:ext cx="8215370" cy="1138773"/>
          </a:xfrm>
          <a:prstGeom prst="rect">
            <a:avLst/>
          </a:prstGeom>
          <a:noFill/>
          <a:ln w="25400" algn="ctr">
            <a:noFill/>
            <a:miter lim="800000"/>
            <a:headEnd/>
            <a:tailEnd/>
          </a:ln>
        </p:spPr>
        <p:txBody>
          <a:bodyPr wrap="square" anchor="ctr">
            <a:spAutoFit/>
          </a:bodyPr>
          <a:lstStyle/>
          <a:p>
            <a:pPr indent="457200"/>
            <a:r>
              <a:rPr lang="el-GR" sz="2400" dirty="0">
                <a:solidFill>
                  <a:srgbClr val="FFC000"/>
                </a:solidFill>
                <a:effectLst>
                  <a:outerShdw blurRad="38100" dist="38100" dir="2700000" algn="tl">
                    <a:srgbClr val="000000">
                      <a:alpha val="43137"/>
                    </a:srgbClr>
                  </a:outerShdw>
                </a:effectLst>
                <a:latin typeface="Comic Sans MS" pitchFamily="66" charset="0"/>
              </a:rPr>
              <a:t>Κεντρικό σημείο στη θεωρία επεξεργασίας των πληροφοριών </a:t>
            </a:r>
          </a:p>
          <a:p>
            <a:pPr indent="457200"/>
            <a:r>
              <a:rPr lang="el-GR" sz="2000" dirty="0">
                <a:solidFill>
                  <a:schemeClr val="bg1"/>
                </a:solidFill>
                <a:cs typeface="Times New Roman" pitchFamily="18" charset="0"/>
              </a:rPr>
              <a:t> </a:t>
            </a:r>
            <a:endParaRPr lang="el-GR" sz="2000" dirty="0">
              <a:solidFill>
                <a:schemeClr val="bg1"/>
              </a:solidFill>
            </a:endParaRPr>
          </a:p>
        </p:txBody>
      </p:sp>
      <p:sp>
        <p:nvSpPr>
          <p:cNvPr id="25603" name="Rectangle 2"/>
          <p:cNvSpPr>
            <a:spLocks noChangeArrowheads="1"/>
          </p:cNvSpPr>
          <p:nvPr/>
        </p:nvSpPr>
        <p:spPr bwMode="auto">
          <a:xfrm>
            <a:off x="1371600" y="3657600"/>
            <a:ext cx="6477000" cy="2678113"/>
          </a:xfrm>
          <a:prstGeom prst="rect">
            <a:avLst/>
          </a:prstGeom>
          <a:noFill/>
          <a:ln w="9525">
            <a:noFill/>
            <a:miter lim="800000"/>
            <a:headEnd/>
            <a:tailEnd/>
          </a:ln>
        </p:spPr>
        <p:txBody>
          <a:bodyPr>
            <a:spAutoFit/>
          </a:bodyPr>
          <a:lstStyle/>
          <a:p>
            <a:pPr algn="l"/>
            <a:r>
              <a:rPr lang="el-GR" sz="2400">
                <a:solidFill>
                  <a:schemeClr val="bg1"/>
                </a:solidFill>
                <a:cs typeface="Times New Roman" pitchFamily="18" charset="0"/>
              </a:rPr>
              <a:t>η μάθηση απαιτεί σκόπιμη εφαρμογή των στρατηγικών επεξεργασίας πληροφοριών, </a:t>
            </a:r>
          </a:p>
          <a:p>
            <a:pPr algn="l"/>
            <a:r>
              <a:rPr lang="el-GR" sz="2400">
                <a:solidFill>
                  <a:schemeClr val="bg1"/>
                </a:solidFill>
                <a:cs typeface="Times New Roman" pitchFamily="18" charset="0"/>
              </a:rPr>
              <a:t>ενώ η διαταραγμένη μάθηση προκύπτει, όταν υπάρχουν επίμονα λάθη επεξεργασίας σε οποιοδήποτε σημείο αυτής της διαδικασίας </a:t>
            </a:r>
          </a:p>
          <a:p>
            <a:pPr algn="l"/>
            <a:endParaRPr lang="el-GR" sz="2400">
              <a:solidFill>
                <a:schemeClr val="bg1"/>
              </a:solidFill>
              <a:cs typeface="Times New Roman" pitchFamily="18" charset="0"/>
            </a:endParaRPr>
          </a:p>
          <a:p>
            <a:pPr algn="l"/>
            <a:r>
              <a:rPr lang="el-GR" sz="2400">
                <a:solidFill>
                  <a:schemeClr val="bg1"/>
                </a:solidFill>
                <a:cs typeface="Times New Roman" pitchFamily="18" charset="0"/>
              </a:rPr>
              <a:t>(Chapparo &amp; Ranka, 2003)</a:t>
            </a:r>
            <a:endParaRPr lang="el-GR" sz="2400"/>
          </a:p>
        </p:txBody>
      </p:sp>
      <p:sp>
        <p:nvSpPr>
          <p:cNvPr id="25604" name="AutoShape 5"/>
          <p:cNvSpPr>
            <a:spLocks noChangeArrowheads="1"/>
          </p:cNvSpPr>
          <p:nvPr/>
        </p:nvSpPr>
        <p:spPr bwMode="auto">
          <a:xfrm>
            <a:off x="3810000" y="1905000"/>
            <a:ext cx="990600" cy="1600200"/>
          </a:xfrm>
          <a:prstGeom prst="downArrow">
            <a:avLst>
              <a:gd name="adj1" fmla="val 50000"/>
              <a:gd name="adj2" fmla="val 35000"/>
            </a:avLst>
          </a:prstGeom>
          <a:solidFill>
            <a:schemeClr val="accent1"/>
          </a:solidFill>
          <a:ln w="25400" algn="ctr">
            <a:solidFill>
              <a:srgbClr val="527755"/>
            </a:solidFill>
            <a:miter lim="800000"/>
            <a:headEnd/>
            <a:tailEnd/>
          </a:ln>
        </p:spPr>
        <p:txBody>
          <a:bodyPr wrap="none" anchor="ctr"/>
          <a:lstStyle/>
          <a:p>
            <a:endParaRPr lang="el-G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17 - Ορθογώνιο"/>
          <p:cNvSpPr>
            <a:spLocks noChangeArrowheads="1"/>
          </p:cNvSpPr>
          <p:nvPr/>
        </p:nvSpPr>
        <p:spPr bwMode="auto">
          <a:xfrm>
            <a:off x="1571625" y="4357688"/>
            <a:ext cx="1500188" cy="2071687"/>
          </a:xfrm>
          <a:prstGeom prst="rect">
            <a:avLst/>
          </a:prstGeom>
          <a:solidFill>
            <a:srgbClr val="66FFFF"/>
          </a:solidFill>
          <a:ln w="25400" algn="ctr">
            <a:solidFill>
              <a:srgbClr val="527755"/>
            </a:solidFill>
            <a:miter lim="800000"/>
            <a:headEnd/>
            <a:tailEnd/>
          </a:ln>
        </p:spPr>
        <p:txBody>
          <a:bodyPr anchor="ctr"/>
          <a:lstStyle/>
          <a:p>
            <a:pPr>
              <a:defRPr/>
            </a:pPr>
            <a:endParaRPr lang="el-GR">
              <a:solidFill>
                <a:schemeClr val="lt1"/>
              </a:solidFill>
              <a:latin typeface="+mn-lt"/>
              <a:cs typeface="+mn-cs"/>
            </a:endParaRPr>
          </a:p>
        </p:txBody>
      </p:sp>
      <p:sp>
        <p:nvSpPr>
          <p:cNvPr id="31747" name="Text Box 35"/>
          <p:cNvSpPr txBox="1">
            <a:spLocks noChangeArrowheads="1"/>
          </p:cNvSpPr>
          <p:nvPr/>
        </p:nvSpPr>
        <p:spPr bwMode="auto">
          <a:xfrm>
            <a:off x="1600200" y="4419600"/>
            <a:ext cx="1447800" cy="2027238"/>
          </a:xfrm>
          <a:prstGeom prst="rect">
            <a:avLst/>
          </a:prstGeom>
          <a:noFill/>
          <a:ln w="9525">
            <a:noFill/>
            <a:miter lim="800000"/>
            <a:headEnd/>
            <a:tailEnd/>
          </a:ln>
        </p:spPr>
        <p:txBody>
          <a:bodyPr>
            <a:spAutoFit/>
          </a:bodyPr>
          <a:lstStyle/>
          <a:p>
            <a:pPr algn="l" eaLnBrk="1" hangingPunct="1">
              <a:spcBef>
                <a:spcPct val="50000"/>
              </a:spcBef>
              <a:buFontTx/>
              <a:buChar char="-"/>
            </a:pPr>
            <a:r>
              <a:rPr lang="el-GR" sz="1100" b="1">
                <a:solidFill>
                  <a:schemeClr val="bg1"/>
                </a:solidFill>
                <a:latin typeface="Times New Roman" pitchFamily="18" charset="0"/>
              </a:rPr>
              <a:t>όραση ρηνικός φλοιός (ινιακός λοβός)</a:t>
            </a:r>
          </a:p>
          <a:p>
            <a:pPr algn="l" eaLnBrk="1" hangingPunct="1">
              <a:spcBef>
                <a:spcPct val="50000"/>
              </a:spcBef>
              <a:buFontTx/>
              <a:buChar char="-"/>
            </a:pPr>
            <a:r>
              <a:rPr lang="el-GR" sz="1100" b="1">
                <a:solidFill>
                  <a:schemeClr val="bg1"/>
                </a:solidFill>
                <a:latin typeface="Times New Roman" pitchFamily="18" charset="0"/>
              </a:rPr>
              <a:t>- ακοή- ακουστικός φλοιός (κροταφικοί)</a:t>
            </a:r>
          </a:p>
          <a:p>
            <a:pPr algn="l" eaLnBrk="1" hangingPunct="1">
              <a:spcBef>
                <a:spcPct val="50000"/>
              </a:spcBef>
              <a:buFontTx/>
              <a:buChar char="-"/>
            </a:pPr>
            <a:r>
              <a:rPr lang="el-GR" sz="1100" b="1">
                <a:solidFill>
                  <a:schemeClr val="bg1"/>
                </a:solidFill>
                <a:latin typeface="Times New Roman" pitchFamily="18" charset="0"/>
              </a:rPr>
              <a:t>κιναίσθηση</a:t>
            </a:r>
          </a:p>
          <a:p>
            <a:pPr algn="l" eaLnBrk="1" hangingPunct="1">
              <a:spcBef>
                <a:spcPct val="50000"/>
              </a:spcBef>
              <a:buFontTx/>
              <a:buChar char="-"/>
            </a:pPr>
            <a:r>
              <a:rPr lang="el-GR" sz="1100" b="1">
                <a:solidFill>
                  <a:schemeClr val="bg1"/>
                </a:solidFill>
                <a:latin typeface="Times New Roman" pitchFamily="18" charset="0"/>
              </a:rPr>
              <a:t>πυραμιδικό &amp; εξωπυραμιδικό σύστημα</a:t>
            </a:r>
            <a:endParaRPr lang="el-GR" sz="1400" b="1">
              <a:solidFill>
                <a:schemeClr val="bg1"/>
              </a:solidFill>
              <a:latin typeface="Times New Roman" pitchFamily="18" charset="0"/>
            </a:endParaRPr>
          </a:p>
        </p:txBody>
      </p:sp>
      <p:pic>
        <p:nvPicPr>
          <p:cNvPr id="31748" name="1 - Τίτλος"/>
          <p:cNvPicPr>
            <a:picLocks noGrp="1" noChangeArrowheads="1"/>
          </p:cNvPicPr>
          <p:nvPr>
            <p:ph type="ctrTitle" idx="4294967295"/>
          </p:nvPr>
        </p:nvPicPr>
        <p:blipFill>
          <a:blip r:embed="rId2" cstate="print"/>
          <a:srcRect/>
          <a:stretch>
            <a:fillRect/>
          </a:stretch>
        </p:blipFill>
        <p:spPr>
          <a:xfrm>
            <a:off x="214282" y="0"/>
            <a:ext cx="8728075" cy="519113"/>
          </a:xfrm>
          <a:solidFill>
            <a:srgbClr val="00FFFF"/>
          </a:solidFill>
        </p:spPr>
      </p:pic>
      <p:sp>
        <p:nvSpPr>
          <p:cNvPr id="4" name="3 - Ορθογώνιο"/>
          <p:cNvSpPr>
            <a:spLocks noChangeArrowheads="1"/>
          </p:cNvSpPr>
          <p:nvPr/>
        </p:nvSpPr>
        <p:spPr bwMode="auto">
          <a:xfrm>
            <a:off x="857250" y="785813"/>
            <a:ext cx="1285875" cy="500062"/>
          </a:xfrm>
          <a:prstGeom prst="rect">
            <a:avLst/>
          </a:prstGeom>
          <a:solidFill>
            <a:srgbClr val="00CCFF"/>
          </a:solidFill>
          <a:ln w="25400" algn="ctr">
            <a:solidFill>
              <a:srgbClr val="527755"/>
            </a:solidFill>
            <a:miter lim="800000"/>
            <a:headEnd/>
            <a:tailEnd/>
          </a:ln>
        </p:spPr>
        <p:txBody>
          <a:bodyPr anchor="ctr"/>
          <a:lstStyle/>
          <a:p>
            <a:pPr>
              <a:defRPr/>
            </a:pPr>
            <a:endParaRPr lang="el-GR">
              <a:solidFill>
                <a:schemeClr val="lt1"/>
              </a:solidFill>
              <a:latin typeface="+mn-lt"/>
              <a:cs typeface="+mn-cs"/>
            </a:endParaRPr>
          </a:p>
        </p:txBody>
      </p:sp>
      <p:sp>
        <p:nvSpPr>
          <p:cNvPr id="8" name="7 - Έλλειψη"/>
          <p:cNvSpPr>
            <a:spLocks noChangeArrowheads="1"/>
          </p:cNvSpPr>
          <p:nvPr/>
        </p:nvSpPr>
        <p:spPr bwMode="auto">
          <a:xfrm>
            <a:off x="1714500" y="1428750"/>
            <a:ext cx="1285875" cy="714375"/>
          </a:xfrm>
          <a:prstGeom prst="ellipse">
            <a:avLst/>
          </a:prstGeom>
          <a:solidFill>
            <a:srgbClr val="00CCFF"/>
          </a:solidFill>
          <a:ln w="25400" algn="ctr">
            <a:solidFill>
              <a:srgbClr val="527755"/>
            </a:solidFill>
            <a:round/>
            <a:headEnd/>
            <a:tailEnd/>
          </a:ln>
        </p:spPr>
        <p:txBody>
          <a:bodyPr anchor="ctr"/>
          <a:lstStyle/>
          <a:p>
            <a:pPr>
              <a:defRPr/>
            </a:pPr>
            <a:endParaRPr lang="el-GR">
              <a:solidFill>
                <a:schemeClr val="lt1"/>
              </a:solidFill>
              <a:latin typeface="+mn-lt"/>
              <a:cs typeface="+mn-cs"/>
            </a:endParaRPr>
          </a:p>
        </p:txBody>
      </p:sp>
      <p:sp>
        <p:nvSpPr>
          <p:cNvPr id="9" name="8 - Έλλειψη"/>
          <p:cNvSpPr>
            <a:spLocks noChangeArrowheads="1"/>
          </p:cNvSpPr>
          <p:nvPr/>
        </p:nvSpPr>
        <p:spPr bwMode="auto">
          <a:xfrm>
            <a:off x="3286125" y="1357313"/>
            <a:ext cx="1071563" cy="714375"/>
          </a:xfrm>
          <a:prstGeom prst="ellipse">
            <a:avLst/>
          </a:prstGeom>
          <a:solidFill>
            <a:srgbClr val="00CCFF"/>
          </a:solidFill>
          <a:ln w="25400" algn="ctr">
            <a:solidFill>
              <a:srgbClr val="527755"/>
            </a:solidFill>
            <a:round/>
            <a:headEnd/>
            <a:tailEnd/>
          </a:ln>
        </p:spPr>
        <p:txBody>
          <a:bodyPr anchor="ctr"/>
          <a:lstStyle/>
          <a:p>
            <a:pPr>
              <a:defRPr/>
            </a:pPr>
            <a:endParaRPr lang="el-GR">
              <a:solidFill>
                <a:schemeClr val="lt1"/>
              </a:solidFill>
              <a:latin typeface="+mn-lt"/>
              <a:cs typeface="+mn-cs"/>
            </a:endParaRPr>
          </a:p>
        </p:txBody>
      </p:sp>
      <p:sp>
        <p:nvSpPr>
          <p:cNvPr id="10" name="9 - Έλλειψη"/>
          <p:cNvSpPr>
            <a:spLocks noChangeArrowheads="1"/>
          </p:cNvSpPr>
          <p:nvPr/>
        </p:nvSpPr>
        <p:spPr bwMode="auto">
          <a:xfrm>
            <a:off x="4572000" y="1428750"/>
            <a:ext cx="1214438" cy="642938"/>
          </a:xfrm>
          <a:prstGeom prst="ellipse">
            <a:avLst/>
          </a:prstGeom>
          <a:solidFill>
            <a:srgbClr val="00CCFF"/>
          </a:solidFill>
          <a:ln w="25400" algn="ctr">
            <a:solidFill>
              <a:srgbClr val="527755"/>
            </a:solidFill>
            <a:round/>
            <a:headEnd/>
            <a:tailEnd/>
          </a:ln>
        </p:spPr>
        <p:txBody>
          <a:bodyPr anchor="ctr"/>
          <a:lstStyle/>
          <a:p>
            <a:pPr>
              <a:defRPr/>
            </a:pPr>
            <a:endParaRPr lang="el-GR">
              <a:solidFill>
                <a:schemeClr val="lt1"/>
              </a:solidFill>
              <a:latin typeface="+mn-lt"/>
              <a:cs typeface="+mn-cs"/>
            </a:endParaRPr>
          </a:p>
        </p:txBody>
      </p:sp>
      <p:sp>
        <p:nvSpPr>
          <p:cNvPr id="11" name="10 - Έλλειψη"/>
          <p:cNvSpPr>
            <a:spLocks noChangeArrowheads="1"/>
          </p:cNvSpPr>
          <p:nvPr/>
        </p:nvSpPr>
        <p:spPr bwMode="auto">
          <a:xfrm>
            <a:off x="6000750" y="1428750"/>
            <a:ext cx="1214438" cy="642938"/>
          </a:xfrm>
          <a:prstGeom prst="ellipse">
            <a:avLst/>
          </a:prstGeom>
          <a:solidFill>
            <a:srgbClr val="00CCFF"/>
          </a:solidFill>
          <a:ln w="25400" algn="ctr">
            <a:solidFill>
              <a:srgbClr val="527755"/>
            </a:solidFill>
            <a:round/>
            <a:headEnd/>
            <a:tailEnd/>
          </a:ln>
        </p:spPr>
        <p:txBody>
          <a:bodyPr anchor="ctr"/>
          <a:lstStyle/>
          <a:p>
            <a:pPr>
              <a:defRPr/>
            </a:pPr>
            <a:endParaRPr lang="el-GR">
              <a:solidFill>
                <a:schemeClr val="lt1"/>
              </a:solidFill>
              <a:latin typeface="+mn-lt"/>
              <a:cs typeface="+mn-cs"/>
            </a:endParaRPr>
          </a:p>
        </p:txBody>
      </p:sp>
      <p:sp>
        <p:nvSpPr>
          <p:cNvPr id="12" name="11 - Έλλειψη"/>
          <p:cNvSpPr>
            <a:spLocks noChangeArrowheads="1"/>
          </p:cNvSpPr>
          <p:nvPr/>
        </p:nvSpPr>
        <p:spPr bwMode="auto">
          <a:xfrm>
            <a:off x="7572375" y="1500188"/>
            <a:ext cx="1357313" cy="571500"/>
          </a:xfrm>
          <a:prstGeom prst="ellipse">
            <a:avLst/>
          </a:prstGeom>
          <a:solidFill>
            <a:srgbClr val="00CCFF"/>
          </a:solidFill>
          <a:ln w="25400" algn="ctr">
            <a:solidFill>
              <a:srgbClr val="527755"/>
            </a:solidFill>
            <a:round/>
            <a:headEnd/>
            <a:tailEnd/>
          </a:ln>
        </p:spPr>
        <p:txBody>
          <a:bodyPr anchor="ctr"/>
          <a:lstStyle/>
          <a:p>
            <a:pPr>
              <a:defRPr/>
            </a:pPr>
            <a:endParaRPr lang="el-GR">
              <a:solidFill>
                <a:schemeClr val="lt1"/>
              </a:solidFill>
              <a:latin typeface="+mn-lt"/>
              <a:cs typeface="+mn-cs"/>
            </a:endParaRPr>
          </a:p>
        </p:txBody>
      </p:sp>
      <p:sp>
        <p:nvSpPr>
          <p:cNvPr id="13" name="12 - Στρογγυλεμένο ορθογώνιο"/>
          <p:cNvSpPr>
            <a:spLocks noChangeArrowheads="1"/>
          </p:cNvSpPr>
          <p:nvPr/>
        </p:nvSpPr>
        <p:spPr bwMode="auto">
          <a:xfrm>
            <a:off x="1857375" y="2571750"/>
            <a:ext cx="1000125" cy="1285875"/>
          </a:xfrm>
          <a:prstGeom prst="roundRect">
            <a:avLst>
              <a:gd name="adj" fmla="val 16667"/>
            </a:avLst>
          </a:prstGeom>
          <a:solidFill>
            <a:srgbClr val="00CCFF"/>
          </a:solidFill>
          <a:ln w="25400" algn="ctr">
            <a:solidFill>
              <a:srgbClr val="527755"/>
            </a:solidFill>
            <a:round/>
            <a:headEnd/>
            <a:tailEnd/>
          </a:ln>
        </p:spPr>
        <p:txBody>
          <a:bodyPr anchor="ctr"/>
          <a:lstStyle/>
          <a:p>
            <a:pPr>
              <a:defRPr/>
            </a:pPr>
            <a:endParaRPr lang="el-GR">
              <a:solidFill>
                <a:schemeClr val="lt1"/>
              </a:solidFill>
              <a:latin typeface="+mn-lt"/>
              <a:cs typeface="+mn-cs"/>
            </a:endParaRPr>
          </a:p>
        </p:txBody>
      </p:sp>
      <p:sp>
        <p:nvSpPr>
          <p:cNvPr id="14" name="13 - Στρογγυλεμένο ορθογώνιο"/>
          <p:cNvSpPr>
            <a:spLocks noChangeArrowheads="1"/>
          </p:cNvSpPr>
          <p:nvPr/>
        </p:nvSpPr>
        <p:spPr bwMode="auto">
          <a:xfrm>
            <a:off x="3071813" y="2571750"/>
            <a:ext cx="1357312" cy="1357313"/>
          </a:xfrm>
          <a:prstGeom prst="roundRect">
            <a:avLst>
              <a:gd name="adj" fmla="val 16667"/>
            </a:avLst>
          </a:prstGeom>
          <a:solidFill>
            <a:srgbClr val="00CCFF"/>
          </a:solidFill>
          <a:ln w="25400" algn="ctr">
            <a:solidFill>
              <a:srgbClr val="527755"/>
            </a:solidFill>
            <a:round/>
            <a:headEnd/>
            <a:tailEnd/>
          </a:ln>
        </p:spPr>
        <p:txBody>
          <a:bodyPr anchor="ctr"/>
          <a:lstStyle/>
          <a:p>
            <a:pPr>
              <a:defRPr/>
            </a:pPr>
            <a:endParaRPr lang="el-GR">
              <a:solidFill>
                <a:schemeClr val="lt1"/>
              </a:solidFill>
              <a:latin typeface="+mn-lt"/>
              <a:cs typeface="+mn-cs"/>
            </a:endParaRPr>
          </a:p>
        </p:txBody>
      </p:sp>
      <p:sp>
        <p:nvSpPr>
          <p:cNvPr id="15" name="14 - Στρογγυλεμένο ορθογώνιο"/>
          <p:cNvSpPr>
            <a:spLocks noChangeArrowheads="1"/>
          </p:cNvSpPr>
          <p:nvPr/>
        </p:nvSpPr>
        <p:spPr bwMode="auto">
          <a:xfrm>
            <a:off x="4786313" y="2571750"/>
            <a:ext cx="1071562" cy="1285875"/>
          </a:xfrm>
          <a:prstGeom prst="roundRect">
            <a:avLst>
              <a:gd name="adj" fmla="val 16667"/>
            </a:avLst>
          </a:prstGeom>
          <a:solidFill>
            <a:srgbClr val="00CCFF"/>
          </a:solidFill>
          <a:ln w="25400" algn="ctr">
            <a:solidFill>
              <a:srgbClr val="527755"/>
            </a:solidFill>
            <a:round/>
            <a:headEnd/>
            <a:tailEnd/>
          </a:ln>
        </p:spPr>
        <p:txBody>
          <a:bodyPr anchor="ctr"/>
          <a:lstStyle/>
          <a:p>
            <a:pPr>
              <a:defRPr/>
            </a:pPr>
            <a:endParaRPr lang="el-GR">
              <a:solidFill>
                <a:schemeClr val="lt1"/>
              </a:solidFill>
              <a:latin typeface="+mn-lt"/>
              <a:cs typeface="+mn-cs"/>
            </a:endParaRPr>
          </a:p>
        </p:txBody>
      </p:sp>
      <p:sp>
        <p:nvSpPr>
          <p:cNvPr id="16" name="15 - Στρογγυλεμένο ορθογώνιο"/>
          <p:cNvSpPr>
            <a:spLocks noChangeArrowheads="1"/>
          </p:cNvSpPr>
          <p:nvPr/>
        </p:nvSpPr>
        <p:spPr bwMode="auto">
          <a:xfrm>
            <a:off x="6215063" y="2571750"/>
            <a:ext cx="1000125" cy="1285875"/>
          </a:xfrm>
          <a:prstGeom prst="roundRect">
            <a:avLst>
              <a:gd name="adj" fmla="val 16667"/>
            </a:avLst>
          </a:prstGeom>
          <a:solidFill>
            <a:srgbClr val="00CCFF"/>
          </a:solidFill>
          <a:ln w="25400" algn="ctr">
            <a:solidFill>
              <a:srgbClr val="527755"/>
            </a:solidFill>
            <a:round/>
            <a:headEnd/>
            <a:tailEnd/>
          </a:ln>
        </p:spPr>
        <p:txBody>
          <a:bodyPr anchor="ctr"/>
          <a:lstStyle/>
          <a:p>
            <a:pPr>
              <a:defRPr/>
            </a:pPr>
            <a:endParaRPr lang="el-GR">
              <a:solidFill>
                <a:schemeClr val="lt1"/>
              </a:solidFill>
              <a:latin typeface="+mn-lt"/>
              <a:cs typeface="+mn-cs"/>
            </a:endParaRPr>
          </a:p>
        </p:txBody>
      </p:sp>
      <p:sp>
        <p:nvSpPr>
          <p:cNvPr id="17" name="16 - Στρογγυλεμένο ορθογώνιο"/>
          <p:cNvSpPr>
            <a:spLocks noChangeArrowheads="1"/>
          </p:cNvSpPr>
          <p:nvPr/>
        </p:nvSpPr>
        <p:spPr bwMode="auto">
          <a:xfrm>
            <a:off x="7358063" y="2571750"/>
            <a:ext cx="1500187" cy="1285875"/>
          </a:xfrm>
          <a:prstGeom prst="roundRect">
            <a:avLst>
              <a:gd name="adj" fmla="val 16667"/>
            </a:avLst>
          </a:prstGeom>
          <a:solidFill>
            <a:srgbClr val="00CCFF"/>
          </a:solidFill>
          <a:ln w="25400" algn="ctr">
            <a:solidFill>
              <a:srgbClr val="527755"/>
            </a:solidFill>
            <a:round/>
            <a:headEnd/>
            <a:tailEnd/>
          </a:ln>
        </p:spPr>
        <p:txBody>
          <a:bodyPr anchor="ctr"/>
          <a:lstStyle/>
          <a:p>
            <a:pPr>
              <a:defRPr/>
            </a:pPr>
            <a:endParaRPr lang="el-GR">
              <a:solidFill>
                <a:schemeClr val="lt1"/>
              </a:solidFill>
              <a:latin typeface="+mn-lt"/>
              <a:cs typeface="+mn-cs"/>
            </a:endParaRPr>
          </a:p>
        </p:txBody>
      </p:sp>
      <p:sp>
        <p:nvSpPr>
          <p:cNvPr id="19" name="18 - Ορθογώνιο"/>
          <p:cNvSpPr>
            <a:spLocks noChangeArrowheads="1"/>
          </p:cNvSpPr>
          <p:nvPr/>
        </p:nvSpPr>
        <p:spPr bwMode="auto">
          <a:xfrm>
            <a:off x="3214688" y="4357688"/>
            <a:ext cx="1285875" cy="2071687"/>
          </a:xfrm>
          <a:prstGeom prst="rect">
            <a:avLst/>
          </a:prstGeom>
          <a:solidFill>
            <a:srgbClr val="66FFFF"/>
          </a:solidFill>
          <a:ln w="25400" algn="ctr">
            <a:solidFill>
              <a:srgbClr val="527755"/>
            </a:solidFill>
            <a:miter lim="800000"/>
            <a:headEnd/>
            <a:tailEnd/>
          </a:ln>
        </p:spPr>
        <p:txBody>
          <a:bodyPr anchor="ctr"/>
          <a:lstStyle/>
          <a:p>
            <a:pPr>
              <a:defRPr/>
            </a:pPr>
            <a:endParaRPr lang="el-GR">
              <a:solidFill>
                <a:schemeClr val="lt1"/>
              </a:solidFill>
              <a:latin typeface="+mn-lt"/>
              <a:cs typeface="+mn-cs"/>
            </a:endParaRPr>
          </a:p>
        </p:txBody>
      </p:sp>
      <p:sp>
        <p:nvSpPr>
          <p:cNvPr id="20" name="19 - Ορθογώνιο"/>
          <p:cNvSpPr>
            <a:spLocks noChangeArrowheads="1"/>
          </p:cNvSpPr>
          <p:nvPr/>
        </p:nvSpPr>
        <p:spPr bwMode="auto">
          <a:xfrm>
            <a:off x="4643438" y="4357688"/>
            <a:ext cx="1357312" cy="2071687"/>
          </a:xfrm>
          <a:prstGeom prst="rect">
            <a:avLst/>
          </a:prstGeom>
          <a:solidFill>
            <a:srgbClr val="66FFCC"/>
          </a:solidFill>
          <a:ln w="25400" algn="ctr">
            <a:solidFill>
              <a:srgbClr val="527755"/>
            </a:solidFill>
            <a:miter lim="800000"/>
            <a:headEnd/>
            <a:tailEnd/>
          </a:ln>
        </p:spPr>
        <p:txBody>
          <a:bodyPr anchor="ctr"/>
          <a:lstStyle/>
          <a:p>
            <a:pPr>
              <a:defRPr/>
            </a:pPr>
            <a:endParaRPr lang="el-GR">
              <a:solidFill>
                <a:schemeClr val="lt1"/>
              </a:solidFill>
              <a:latin typeface="+mn-lt"/>
              <a:cs typeface="+mn-cs"/>
            </a:endParaRPr>
          </a:p>
        </p:txBody>
      </p:sp>
      <p:sp>
        <p:nvSpPr>
          <p:cNvPr id="21" name="20 - Ορθογώνιο"/>
          <p:cNvSpPr>
            <a:spLocks noChangeArrowheads="1"/>
          </p:cNvSpPr>
          <p:nvPr/>
        </p:nvSpPr>
        <p:spPr bwMode="auto">
          <a:xfrm>
            <a:off x="6143625" y="4357688"/>
            <a:ext cx="1357313" cy="2071687"/>
          </a:xfrm>
          <a:prstGeom prst="rect">
            <a:avLst/>
          </a:prstGeom>
          <a:solidFill>
            <a:srgbClr val="66FFFF"/>
          </a:solidFill>
          <a:ln w="25400" algn="ctr">
            <a:solidFill>
              <a:srgbClr val="527755"/>
            </a:solidFill>
            <a:miter lim="800000"/>
            <a:headEnd/>
            <a:tailEnd/>
          </a:ln>
        </p:spPr>
        <p:txBody>
          <a:bodyPr anchor="ctr"/>
          <a:lstStyle/>
          <a:p>
            <a:pPr>
              <a:defRPr/>
            </a:pPr>
            <a:endParaRPr lang="el-GR">
              <a:solidFill>
                <a:schemeClr val="lt1"/>
              </a:solidFill>
              <a:latin typeface="+mn-lt"/>
              <a:cs typeface="+mn-cs"/>
            </a:endParaRPr>
          </a:p>
        </p:txBody>
      </p:sp>
      <p:sp>
        <p:nvSpPr>
          <p:cNvPr id="22" name="21 - Ορθογώνιο"/>
          <p:cNvSpPr>
            <a:spLocks noChangeArrowheads="1"/>
          </p:cNvSpPr>
          <p:nvPr/>
        </p:nvSpPr>
        <p:spPr bwMode="auto">
          <a:xfrm>
            <a:off x="7715250" y="4357688"/>
            <a:ext cx="1143000" cy="2071687"/>
          </a:xfrm>
          <a:prstGeom prst="rect">
            <a:avLst/>
          </a:prstGeom>
          <a:solidFill>
            <a:srgbClr val="66FFFF"/>
          </a:solidFill>
          <a:ln w="25400" algn="ctr">
            <a:solidFill>
              <a:srgbClr val="527755"/>
            </a:solidFill>
            <a:miter lim="800000"/>
            <a:headEnd/>
            <a:tailEnd/>
          </a:ln>
        </p:spPr>
        <p:txBody>
          <a:bodyPr anchor="ctr"/>
          <a:lstStyle/>
          <a:p>
            <a:pPr>
              <a:defRPr/>
            </a:pPr>
            <a:endParaRPr lang="el-GR">
              <a:solidFill>
                <a:schemeClr val="lt1"/>
              </a:solidFill>
              <a:latin typeface="+mn-lt"/>
              <a:cs typeface="+mn-cs"/>
            </a:endParaRPr>
          </a:p>
        </p:txBody>
      </p:sp>
      <p:cxnSp>
        <p:nvCxnSpPr>
          <p:cNvPr id="6" name="5 - Γωνιακή σύνδεση"/>
          <p:cNvCxnSpPr/>
          <p:nvPr/>
        </p:nvCxnSpPr>
        <p:spPr>
          <a:xfrm>
            <a:off x="1285875" y="1357313"/>
            <a:ext cx="357188" cy="285750"/>
          </a:xfrm>
          <a:prstGeom prst="bentConnector3">
            <a:avLst>
              <a:gd name="adj1" fmla="val 50000"/>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3" name="22 - Οδοντωτό δεξιό βέλος"/>
          <p:cNvSpPr/>
          <p:nvPr/>
        </p:nvSpPr>
        <p:spPr>
          <a:xfrm>
            <a:off x="3000375" y="1714500"/>
            <a:ext cx="214313" cy="71438"/>
          </a:xfrm>
          <a:prstGeom prst="notched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l-GR"/>
          </a:p>
        </p:txBody>
      </p:sp>
      <p:sp>
        <p:nvSpPr>
          <p:cNvPr id="25" name="24 - Οδοντωτό δεξιό βέλος"/>
          <p:cNvSpPr/>
          <p:nvPr/>
        </p:nvSpPr>
        <p:spPr>
          <a:xfrm>
            <a:off x="4357688" y="1714500"/>
            <a:ext cx="214312" cy="46038"/>
          </a:xfrm>
          <a:prstGeom prst="notched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l-GR"/>
          </a:p>
        </p:txBody>
      </p:sp>
      <p:sp>
        <p:nvSpPr>
          <p:cNvPr id="26" name="25 - Οδοντωτό δεξιό βέλος"/>
          <p:cNvSpPr/>
          <p:nvPr/>
        </p:nvSpPr>
        <p:spPr>
          <a:xfrm>
            <a:off x="5786438" y="1714500"/>
            <a:ext cx="214312" cy="71438"/>
          </a:xfrm>
          <a:prstGeom prst="notched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l-GR"/>
          </a:p>
        </p:txBody>
      </p:sp>
      <p:sp>
        <p:nvSpPr>
          <p:cNvPr id="27" name="26 - Οδοντωτό δεξιό βέλος"/>
          <p:cNvSpPr/>
          <p:nvPr/>
        </p:nvSpPr>
        <p:spPr>
          <a:xfrm>
            <a:off x="7286625" y="1785938"/>
            <a:ext cx="214313" cy="46037"/>
          </a:xfrm>
          <a:prstGeom prst="notched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l-GR"/>
          </a:p>
        </p:txBody>
      </p:sp>
      <p:sp>
        <p:nvSpPr>
          <p:cNvPr id="30" name="29 - Βέλος προς τα κάτω"/>
          <p:cNvSpPr/>
          <p:nvPr/>
        </p:nvSpPr>
        <p:spPr>
          <a:xfrm>
            <a:off x="8001000" y="2214563"/>
            <a:ext cx="357188" cy="214312"/>
          </a:xfrm>
          <a:prstGeom prst="downArrow">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l-GR"/>
          </a:p>
        </p:txBody>
      </p:sp>
      <p:sp>
        <p:nvSpPr>
          <p:cNvPr id="31" name="30 - Βέλος προς τα κάτω"/>
          <p:cNvSpPr/>
          <p:nvPr/>
        </p:nvSpPr>
        <p:spPr>
          <a:xfrm>
            <a:off x="6429375" y="2214563"/>
            <a:ext cx="357188" cy="285750"/>
          </a:xfrm>
          <a:prstGeom prst="downArrow">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l-GR"/>
          </a:p>
        </p:txBody>
      </p:sp>
      <p:sp>
        <p:nvSpPr>
          <p:cNvPr id="32" name="31 - Βέλος προς τα κάτω"/>
          <p:cNvSpPr/>
          <p:nvPr/>
        </p:nvSpPr>
        <p:spPr>
          <a:xfrm>
            <a:off x="5072063" y="2214563"/>
            <a:ext cx="357187" cy="285750"/>
          </a:xfrm>
          <a:prstGeom prst="downArrow">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l-GR"/>
          </a:p>
        </p:txBody>
      </p:sp>
      <p:sp>
        <p:nvSpPr>
          <p:cNvPr id="33" name="32 - Βέλος προς τα κάτω"/>
          <p:cNvSpPr/>
          <p:nvPr/>
        </p:nvSpPr>
        <p:spPr>
          <a:xfrm>
            <a:off x="3643313" y="2214563"/>
            <a:ext cx="357187" cy="285750"/>
          </a:xfrm>
          <a:prstGeom prst="downArrow">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l-GR"/>
          </a:p>
        </p:txBody>
      </p:sp>
      <p:sp>
        <p:nvSpPr>
          <p:cNvPr id="34" name="33 - Βέλος προς τα κάτω"/>
          <p:cNvSpPr/>
          <p:nvPr/>
        </p:nvSpPr>
        <p:spPr>
          <a:xfrm>
            <a:off x="2143125" y="2214563"/>
            <a:ext cx="357188" cy="285750"/>
          </a:xfrm>
          <a:prstGeom prst="downArrow">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l-GR"/>
          </a:p>
        </p:txBody>
      </p:sp>
      <p:sp>
        <p:nvSpPr>
          <p:cNvPr id="35" name="34 - Βέλος προς τα επάνω"/>
          <p:cNvSpPr/>
          <p:nvPr/>
        </p:nvSpPr>
        <p:spPr>
          <a:xfrm>
            <a:off x="8143875" y="3929063"/>
            <a:ext cx="428625" cy="357187"/>
          </a:xfrm>
          <a:prstGeom prst="upArrow">
            <a:avLst>
              <a:gd name="adj1" fmla="val 50000"/>
              <a:gd name="adj2" fmla="val 50000"/>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l-GR"/>
          </a:p>
        </p:txBody>
      </p:sp>
      <p:sp>
        <p:nvSpPr>
          <p:cNvPr id="37" name="36 - Βέλος προς τα επάνω"/>
          <p:cNvSpPr/>
          <p:nvPr/>
        </p:nvSpPr>
        <p:spPr>
          <a:xfrm>
            <a:off x="6572250" y="3929063"/>
            <a:ext cx="428625" cy="357187"/>
          </a:xfrm>
          <a:prstGeom prst="upArrow">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l-GR"/>
          </a:p>
        </p:txBody>
      </p:sp>
      <p:sp>
        <p:nvSpPr>
          <p:cNvPr id="38" name="37 - Βέλος προς τα επάνω"/>
          <p:cNvSpPr/>
          <p:nvPr/>
        </p:nvSpPr>
        <p:spPr>
          <a:xfrm>
            <a:off x="5143500" y="3929063"/>
            <a:ext cx="428625" cy="357187"/>
          </a:xfrm>
          <a:prstGeom prst="upArrow">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l-GR"/>
          </a:p>
        </p:txBody>
      </p:sp>
      <p:sp>
        <p:nvSpPr>
          <p:cNvPr id="39" name="38 - Βέλος προς τα επάνω"/>
          <p:cNvSpPr/>
          <p:nvPr/>
        </p:nvSpPr>
        <p:spPr>
          <a:xfrm>
            <a:off x="3571875" y="4000500"/>
            <a:ext cx="500063" cy="285750"/>
          </a:xfrm>
          <a:prstGeom prst="upArrow">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l-GR"/>
          </a:p>
        </p:txBody>
      </p:sp>
      <p:sp>
        <p:nvSpPr>
          <p:cNvPr id="40" name="39 - Βέλος προς τα επάνω"/>
          <p:cNvSpPr/>
          <p:nvPr/>
        </p:nvSpPr>
        <p:spPr>
          <a:xfrm>
            <a:off x="2143125" y="3929063"/>
            <a:ext cx="500063" cy="357187"/>
          </a:xfrm>
          <a:prstGeom prst="upArrow">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l-GR"/>
          </a:p>
        </p:txBody>
      </p:sp>
      <p:sp>
        <p:nvSpPr>
          <p:cNvPr id="31779" name="Text Box 36"/>
          <p:cNvSpPr txBox="1">
            <a:spLocks noChangeArrowheads="1"/>
          </p:cNvSpPr>
          <p:nvPr/>
        </p:nvSpPr>
        <p:spPr bwMode="auto">
          <a:xfrm>
            <a:off x="3276600" y="4419600"/>
            <a:ext cx="1143000" cy="366713"/>
          </a:xfrm>
          <a:prstGeom prst="rect">
            <a:avLst/>
          </a:prstGeom>
          <a:noFill/>
          <a:ln w="9525">
            <a:noFill/>
            <a:miter lim="800000"/>
            <a:headEnd/>
            <a:tailEnd/>
          </a:ln>
        </p:spPr>
        <p:txBody>
          <a:bodyPr>
            <a:spAutoFit/>
          </a:bodyPr>
          <a:lstStyle/>
          <a:p>
            <a:pPr eaLnBrk="1" hangingPunct="1">
              <a:spcBef>
                <a:spcPct val="50000"/>
              </a:spcBef>
            </a:pPr>
            <a:endParaRPr lang="el-GR">
              <a:solidFill>
                <a:schemeClr val="tx1"/>
              </a:solidFill>
              <a:latin typeface="Arial" pitchFamily="34" charset="0"/>
            </a:endParaRPr>
          </a:p>
        </p:txBody>
      </p:sp>
      <p:sp>
        <p:nvSpPr>
          <p:cNvPr id="31780" name="Text Box 37"/>
          <p:cNvSpPr txBox="1">
            <a:spLocks noChangeArrowheads="1"/>
          </p:cNvSpPr>
          <p:nvPr/>
        </p:nvSpPr>
        <p:spPr bwMode="auto">
          <a:xfrm>
            <a:off x="3276600" y="4648200"/>
            <a:ext cx="1143000" cy="1101725"/>
          </a:xfrm>
          <a:prstGeom prst="rect">
            <a:avLst/>
          </a:prstGeom>
          <a:noFill/>
          <a:ln w="9525">
            <a:noFill/>
            <a:miter lim="800000"/>
            <a:headEnd/>
            <a:tailEnd/>
          </a:ln>
        </p:spPr>
        <p:txBody>
          <a:bodyPr>
            <a:spAutoFit/>
          </a:bodyPr>
          <a:lstStyle/>
          <a:p>
            <a:pPr eaLnBrk="1" hangingPunct="1">
              <a:spcBef>
                <a:spcPct val="50000"/>
              </a:spcBef>
              <a:buFontTx/>
              <a:buChar char="-"/>
            </a:pPr>
            <a:r>
              <a:rPr lang="el-GR" sz="1100" b="1">
                <a:solidFill>
                  <a:schemeClr val="bg1"/>
                </a:solidFill>
                <a:latin typeface="Times New Roman" pitchFamily="18" charset="0"/>
              </a:rPr>
              <a:t>εγκεφαλικός φλοιός</a:t>
            </a:r>
          </a:p>
          <a:p>
            <a:pPr eaLnBrk="1" hangingPunct="1">
              <a:spcBef>
                <a:spcPct val="50000"/>
              </a:spcBef>
              <a:buFontTx/>
              <a:buChar char="-"/>
            </a:pPr>
            <a:r>
              <a:rPr lang="el-GR" sz="1100" b="1">
                <a:solidFill>
                  <a:schemeClr val="bg1"/>
                </a:solidFill>
                <a:latin typeface="Times New Roman" pitchFamily="18" charset="0"/>
              </a:rPr>
              <a:t>δικτυωτός σχηματισμός</a:t>
            </a:r>
          </a:p>
          <a:p>
            <a:pPr eaLnBrk="1" hangingPunct="1">
              <a:spcBef>
                <a:spcPct val="50000"/>
              </a:spcBef>
              <a:buFontTx/>
              <a:buChar char="-"/>
            </a:pPr>
            <a:endParaRPr lang="el-GR" sz="1100" b="1">
              <a:solidFill>
                <a:schemeClr val="bg1"/>
              </a:solidFill>
              <a:latin typeface="Times New Roman" pitchFamily="18" charset="0"/>
            </a:endParaRPr>
          </a:p>
        </p:txBody>
      </p:sp>
      <p:sp>
        <p:nvSpPr>
          <p:cNvPr id="31781" name="Text Box 38"/>
          <p:cNvSpPr txBox="1">
            <a:spLocks noChangeArrowheads="1"/>
          </p:cNvSpPr>
          <p:nvPr/>
        </p:nvSpPr>
        <p:spPr bwMode="auto">
          <a:xfrm>
            <a:off x="4648200" y="4419600"/>
            <a:ext cx="1447800" cy="1911350"/>
          </a:xfrm>
          <a:prstGeom prst="rect">
            <a:avLst/>
          </a:prstGeom>
          <a:noFill/>
          <a:ln w="9525">
            <a:noFill/>
            <a:miter lim="800000"/>
            <a:headEnd/>
            <a:tailEnd/>
          </a:ln>
        </p:spPr>
        <p:txBody>
          <a:bodyPr>
            <a:spAutoFit/>
          </a:bodyPr>
          <a:lstStyle/>
          <a:p>
            <a:pPr algn="l" eaLnBrk="1" hangingPunct="1">
              <a:lnSpc>
                <a:spcPct val="65000"/>
              </a:lnSpc>
              <a:spcBef>
                <a:spcPct val="50000"/>
              </a:spcBef>
              <a:buFontTx/>
              <a:buChar char="-"/>
            </a:pPr>
            <a:r>
              <a:rPr lang="el-GR" sz="1100" b="1">
                <a:solidFill>
                  <a:schemeClr val="bg1"/>
                </a:solidFill>
                <a:latin typeface="Times New Roman" pitchFamily="18" charset="0"/>
              </a:rPr>
              <a:t>συνειρμικός φλοιός</a:t>
            </a:r>
          </a:p>
          <a:p>
            <a:pPr algn="l" eaLnBrk="1" hangingPunct="1">
              <a:lnSpc>
                <a:spcPct val="65000"/>
              </a:lnSpc>
              <a:spcBef>
                <a:spcPct val="50000"/>
              </a:spcBef>
              <a:buFontTx/>
              <a:buChar char="-"/>
            </a:pPr>
            <a:r>
              <a:rPr lang="el-GR" sz="1100" b="1">
                <a:solidFill>
                  <a:schemeClr val="bg1"/>
                </a:solidFill>
                <a:latin typeface="Times New Roman" pitchFamily="18" charset="0"/>
              </a:rPr>
              <a:t>πρωτεύουσες προβλητικές ζώνες του φλοιού</a:t>
            </a:r>
          </a:p>
          <a:p>
            <a:pPr algn="l" eaLnBrk="1" hangingPunct="1">
              <a:lnSpc>
                <a:spcPct val="65000"/>
              </a:lnSpc>
              <a:spcBef>
                <a:spcPct val="50000"/>
              </a:spcBef>
              <a:buFontTx/>
              <a:buChar char="-"/>
            </a:pPr>
            <a:r>
              <a:rPr lang="el-GR" sz="1100" b="1">
                <a:solidFill>
                  <a:schemeClr val="bg1"/>
                </a:solidFill>
                <a:latin typeface="Times New Roman" pitchFamily="18" charset="0"/>
              </a:rPr>
              <a:t>θάλαμος</a:t>
            </a:r>
          </a:p>
          <a:p>
            <a:pPr algn="l" eaLnBrk="1" hangingPunct="1">
              <a:lnSpc>
                <a:spcPct val="65000"/>
              </a:lnSpc>
              <a:spcBef>
                <a:spcPct val="50000"/>
              </a:spcBef>
              <a:buFontTx/>
              <a:buChar char="-"/>
            </a:pPr>
            <a:r>
              <a:rPr lang="el-GR" sz="1100" b="1">
                <a:solidFill>
                  <a:schemeClr val="bg1"/>
                </a:solidFill>
                <a:latin typeface="Times New Roman" pitchFamily="18" charset="0"/>
              </a:rPr>
              <a:t>υποθάλαμος</a:t>
            </a:r>
          </a:p>
          <a:p>
            <a:pPr algn="l" eaLnBrk="1" hangingPunct="1">
              <a:lnSpc>
                <a:spcPct val="65000"/>
              </a:lnSpc>
              <a:spcBef>
                <a:spcPct val="50000"/>
              </a:spcBef>
              <a:buFontTx/>
              <a:buChar char="-"/>
            </a:pPr>
            <a:r>
              <a:rPr lang="el-GR" sz="1100" b="1">
                <a:solidFill>
                  <a:schemeClr val="bg1"/>
                </a:solidFill>
                <a:latin typeface="Times New Roman" pitchFamily="18" charset="0"/>
              </a:rPr>
              <a:t>προ-κινητικός φλοιός</a:t>
            </a:r>
          </a:p>
          <a:p>
            <a:pPr algn="l" eaLnBrk="1" hangingPunct="1">
              <a:lnSpc>
                <a:spcPct val="65000"/>
              </a:lnSpc>
              <a:spcBef>
                <a:spcPct val="50000"/>
              </a:spcBef>
              <a:buFontTx/>
              <a:buChar char="-"/>
            </a:pPr>
            <a:r>
              <a:rPr lang="el-GR" sz="1100" b="1">
                <a:solidFill>
                  <a:schemeClr val="bg1"/>
                </a:solidFill>
                <a:latin typeface="Times New Roman" pitchFamily="18" charset="0"/>
              </a:rPr>
              <a:t>προσθιο-μετωπικοί λοβοί</a:t>
            </a:r>
          </a:p>
          <a:p>
            <a:pPr algn="l" eaLnBrk="1" hangingPunct="1">
              <a:lnSpc>
                <a:spcPct val="65000"/>
              </a:lnSpc>
              <a:spcBef>
                <a:spcPct val="50000"/>
              </a:spcBef>
              <a:buFontTx/>
              <a:buChar char="-"/>
            </a:pPr>
            <a:r>
              <a:rPr lang="el-GR" sz="1100" b="1">
                <a:solidFill>
                  <a:schemeClr val="bg1"/>
                </a:solidFill>
                <a:latin typeface="Times New Roman" pitchFamily="18" charset="0"/>
              </a:rPr>
              <a:t>βρεγματικοί λοβοί</a:t>
            </a:r>
          </a:p>
        </p:txBody>
      </p:sp>
      <p:sp>
        <p:nvSpPr>
          <p:cNvPr id="31782" name="Text Box 39"/>
          <p:cNvSpPr txBox="1">
            <a:spLocks noChangeArrowheads="1"/>
          </p:cNvSpPr>
          <p:nvPr/>
        </p:nvSpPr>
        <p:spPr bwMode="auto">
          <a:xfrm>
            <a:off x="6172200" y="4419600"/>
            <a:ext cx="1295400" cy="1606550"/>
          </a:xfrm>
          <a:prstGeom prst="rect">
            <a:avLst/>
          </a:prstGeom>
          <a:noFill/>
          <a:ln w="9525">
            <a:noFill/>
            <a:miter lim="800000"/>
            <a:headEnd/>
            <a:tailEnd/>
          </a:ln>
        </p:spPr>
        <p:txBody>
          <a:bodyPr>
            <a:spAutoFit/>
          </a:bodyPr>
          <a:lstStyle/>
          <a:p>
            <a:pPr algn="l" eaLnBrk="1" hangingPunct="1">
              <a:spcBef>
                <a:spcPct val="50000"/>
              </a:spcBef>
              <a:buFontTx/>
              <a:buChar char="-"/>
            </a:pPr>
            <a:r>
              <a:rPr lang="el-GR" sz="1100" b="1">
                <a:solidFill>
                  <a:schemeClr val="bg1"/>
                </a:solidFill>
                <a:latin typeface="Times New Roman" pitchFamily="18" charset="0"/>
              </a:rPr>
              <a:t>βασικά γάγγλια</a:t>
            </a:r>
          </a:p>
          <a:p>
            <a:pPr algn="l" eaLnBrk="1" hangingPunct="1">
              <a:spcBef>
                <a:spcPct val="50000"/>
              </a:spcBef>
              <a:buFontTx/>
              <a:buChar char="-"/>
            </a:pPr>
            <a:r>
              <a:rPr lang="el-GR" sz="1100" b="1">
                <a:solidFill>
                  <a:schemeClr val="bg1"/>
                </a:solidFill>
                <a:latin typeface="Times New Roman" pitchFamily="18" charset="0"/>
              </a:rPr>
              <a:t>παρεγκεφαλίδα</a:t>
            </a:r>
          </a:p>
          <a:p>
            <a:pPr algn="l" eaLnBrk="1" hangingPunct="1">
              <a:spcBef>
                <a:spcPct val="50000"/>
              </a:spcBef>
              <a:buFontTx/>
              <a:buChar char="-"/>
            </a:pPr>
            <a:r>
              <a:rPr lang="el-GR" sz="1100" b="1">
                <a:solidFill>
                  <a:schemeClr val="bg1"/>
                </a:solidFill>
                <a:latin typeface="Times New Roman" pitchFamily="18" charset="0"/>
              </a:rPr>
              <a:t>- κινητικός         φλοιός</a:t>
            </a:r>
          </a:p>
          <a:p>
            <a:pPr algn="l" eaLnBrk="1" hangingPunct="1">
              <a:spcBef>
                <a:spcPct val="50000"/>
              </a:spcBef>
              <a:buFontTx/>
              <a:buChar char="-"/>
            </a:pPr>
            <a:r>
              <a:rPr lang="el-GR" sz="1100" b="1">
                <a:solidFill>
                  <a:schemeClr val="bg1"/>
                </a:solidFill>
                <a:latin typeface="Times New Roman" pitchFamily="18" charset="0"/>
              </a:rPr>
              <a:t>πυραμιδικό σύστημα</a:t>
            </a:r>
          </a:p>
          <a:p>
            <a:pPr algn="l" eaLnBrk="1" hangingPunct="1">
              <a:spcBef>
                <a:spcPct val="50000"/>
              </a:spcBef>
              <a:buFontTx/>
              <a:buChar char="-"/>
            </a:pPr>
            <a:endParaRPr lang="el-GR" sz="1100" b="1">
              <a:solidFill>
                <a:schemeClr val="bg1"/>
              </a:solidFill>
              <a:latin typeface="Times New Roman" pitchFamily="18" charset="0"/>
            </a:endParaRPr>
          </a:p>
        </p:txBody>
      </p:sp>
      <p:sp>
        <p:nvSpPr>
          <p:cNvPr id="31783" name="Text Box 40"/>
          <p:cNvSpPr txBox="1">
            <a:spLocks noChangeArrowheads="1"/>
          </p:cNvSpPr>
          <p:nvPr/>
        </p:nvSpPr>
        <p:spPr bwMode="auto">
          <a:xfrm>
            <a:off x="7772400" y="4724400"/>
            <a:ext cx="1143000" cy="681038"/>
          </a:xfrm>
          <a:prstGeom prst="rect">
            <a:avLst/>
          </a:prstGeom>
          <a:noFill/>
          <a:ln w="9525">
            <a:noFill/>
            <a:miter lim="800000"/>
            <a:headEnd/>
            <a:tailEnd/>
          </a:ln>
        </p:spPr>
        <p:txBody>
          <a:bodyPr>
            <a:spAutoFit/>
          </a:bodyPr>
          <a:lstStyle/>
          <a:p>
            <a:pPr algn="l" eaLnBrk="1" hangingPunct="1">
              <a:spcBef>
                <a:spcPct val="50000"/>
              </a:spcBef>
            </a:pPr>
            <a:r>
              <a:rPr lang="el-GR" sz="1100" b="1">
                <a:solidFill>
                  <a:schemeClr val="bg1"/>
                </a:solidFill>
                <a:latin typeface="Times New Roman" pitchFamily="18" charset="0"/>
              </a:rPr>
              <a:t>μυοσκελετικό σύστημα</a:t>
            </a:r>
          </a:p>
          <a:p>
            <a:pPr algn="l" eaLnBrk="1" hangingPunct="1">
              <a:spcBef>
                <a:spcPct val="50000"/>
              </a:spcBef>
            </a:pPr>
            <a:endParaRPr lang="el-GR" sz="1100" b="1">
              <a:solidFill>
                <a:schemeClr val="tx1"/>
              </a:solidFill>
              <a:latin typeface="Times New Roman" pitchFamily="18" charset="0"/>
            </a:endParaRPr>
          </a:p>
        </p:txBody>
      </p:sp>
      <p:sp>
        <p:nvSpPr>
          <p:cNvPr id="31784" name="2 - Υπότιτλος"/>
          <p:cNvSpPr>
            <a:spLocks noGrp="1"/>
          </p:cNvSpPr>
          <p:nvPr>
            <p:ph type="subTitle" idx="4294967295"/>
          </p:nvPr>
        </p:nvSpPr>
        <p:spPr>
          <a:xfrm>
            <a:off x="304800" y="609600"/>
            <a:ext cx="8839200" cy="6248400"/>
          </a:xfrm>
        </p:spPr>
        <p:txBody>
          <a:bodyPr lIns="0" rIns="18288"/>
          <a:lstStyle/>
          <a:p>
            <a:pPr marL="0" indent="0" eaLnBrk="1" hangingPunct="1">
              <a:buFont typeface="Wingdings 2" pitchFamily="18" charset="2"/>
              <a:buNone/>
            </a:pPr>
            <a:r>
              <a:rPr lang="el-GR" sz="2200" b="1" smtClean="0">
                <a:latin typeface="Times New Roman" pitchFamily="18" charset="0"/>
                <a:cs typeface="Times New Roman" pitchFamily="18" charset="0"/>
              </a:rPr>
              <a:t>              </a:t>
            </a:r>
            <a:r>
              <a:rPr lang="el-GR" sz="1400" b="1" smtClean="0">
                <a:solidFill>
                  <a:schemeClr val="bg1"/>
                </a:solidFill>
                <a:latin typeface="Times New Roman" pitchFamily="18" charset="0"/>
                <a:cs typeface="Times New Roman" pitchFamily="18" charset="0"/>
              </a:rPr>
              <a:t>Είσοδος</a:t>
            </a:r>
          </a:p>
          <a:p>
            <a:pPr marL="0" indent="0" eaLnBrk="1" hangingPunct="1">
              <a:buFont typeface="Wingdings 2" pitchFamily="18" charset="2"/>
              <a:buNone/>
            </a:pPr>
            <a:r>
              <a:rPr lang="el-GR" sz="1400" b="1" smtClean="0">
                <a:solidFill>
                  <a:schemeClr val="bg1"/>
                </a:solidFill>
                <a:latin typeface="Times New Roman" pitchFamily="18" charset="0"/>
                <a:cs typeface="Times New Roman" pitchFamily="18" charset="0"/>
              </a:rPr>
              <a:t>                  ερεθίσματος</a:t>
            </a:r>
          </a:p>
          <a:p>
            <a:pPr marL="0" indent="0" eaLnBrk="1" hangingPunct="1">
              <a:buFont typeface="Wingdings 2" pitchFamily="18" charset="2"/>
              <a:buNone/>
            </a:pPr>
            <a:r>
              <a:rPr lang="el-GR" sz="1400" b="1" smtClean="0">
                <a:solidFill>
                  <a:schemeClr val="bg1"/>
                </a:solidFill>
                <a:latin typeface="Times New Roman" pitchFamily="18" charset="0"/>
                <a:cs typeface="Times New Roman" pitchFamily="18" charset="0"/>
              </a:rPr>
              <a:t> </a:t>
            </a:r>
            <a:r>
              <a:rPr lang="en-US" sz="1400" b="1" smtClean="0">
                <a:solidFill>
                  <a:schemeClr val="bg1"/>
                </a:solidFill>
                <a:latin typeface="Times New Roman" pitchFamily="18" charset="0"/>
                <a:cs typeface="Times New Roman" pitchFamily="18" charset="0"/>
              </a:rPr>
              <a:t>                    </a:t>
            </a:r>
            <a:endParaRPr lang="el-GR" sz="1400" b="1" smtClean="0">
              <a:solidFill>
                <a:schemeClr val="bg1"/>
              </a:solidFill>
              <a:latin typeface="Times New Roman" pitchFamily="18" charset="0"/>
              <a:cs typeface="Times New Roman" pitchFamily="18" charset="0"/>
            </a:endParaRPr>
          </a:p>
          <a:p>
            <a:pPr marL="0" indent="0" eaLnBrk="1" hangingPunct="1">
              <a:buFont typeface="Wingdings 2" pitchFamily="18" charset="2"/>
              <a:buNone/>
            </a:pPr>
            <a:r>
              <a:rPr lang="el-GR" sz="1400" b="1" smtClean="0">
                <a:solidFill>
                  <a:schemeClr val="bg1"/>
                </a:solidFill>
                <a:latin typeface="Times New Roman" pitchFamily="18" charset="0"/>
                <a:cs typeface="Times New Roman" pitchFamily="18" charset="0"/>
              </a:rPr>
              <a:t>  </a:t>
            </a:r>
            <a:r>
              <a:rPr lang="el-GR" sz="1400" b="1" smtClean="0">
                <a:solidFill>
                  <a:srgbClr val="66FFFF"/>
                </a:solidFill>
                <a:latin typeface="Times New Roman" pitchFamily="18" charset="0"/>
                <a:cs typeface="Times New Roman" pitchFamily="18" charset="0"/>
              </a:rPr>
              <a:t>Φάσεις                   </a:t>
            </a:r>
            <a:r>
              <a:rPr lang="el-GR" sz="1400" b="1" smtClean="0">
                <a:solidFill>
                  <a:schemeClr val="bg1"/>
                </a:solidFill>
                <a:latin typeface="Times New Roman" pitchFamily="18" charset="0"/>
                <a:cs typeface="Times New Roman" pitchFamily="18" charset="0"/>
              </a:rPr>
              <a:t>Αισθητηριακή        </a:t>
            </a:r>
            <a:r>
              <a:rPr lang="en-US" sz="1400" b="1" smtClean="0">
                <a:solidFill>
                  <a:schemeClr val="bg1"/>
                </a:solidFill>
                <a:latin typeface="Times New Roman" pitchFamily="18" charset="0"/>
                <a:cs typeface="Times New Roman" pitchFamily="18" charset="0"/>
              </a:rPr>
              <a:t>  </a:t>
            </a:r>
            <a:r>
              <a:rPr lang="el-GR" sz="1400" b="1" smtClean="0">
                <a:solidFill>
                  <a:schemeClr val="bg1"/>
                </a:solidFill>
                <a:latin typeface="Times New Roman" pitchFamily="18" charset="0"/>
                <a:cs typeface="Times New Roman" pitchFamily="18" charset="0"/>
              </a:rPr>
              <a:t>  Προσοχή                Αντίληψη              Κινητικός                     Κινητική</a:t>
            </a:r>
          </a:p>
          <a:p>
            <a:pPr marL="0" indent="0" eaLnBrk="1" hangingPunct="1">
              <a:buFont typeface="Wingdings 2" pitchFamily="18" charset="2"/>
              <a:buNone/>
            </a:pPr>
            <a:r>
              <a:rPr lang="el-GR" sz="1400" b="1" smtClean="0">
                <a:solidFill>
                  <a:srgbClr val="66FFFF"/>
                </a:solidFill>
                <a:latin typeface="Times New Roman" pitchFamily="18" charset="0"/>
                <a:cs typeface="Times New Roman" pitchFamily="18" charset="0"/>
              </a:rPr>
              <a:t> επεξεργασίας             </a:t>
            </a:r>
            <a:r>
              <a:rPr lang="el-GR" sz="1400" b="1" smtClean="0">
                <a:solidFill>
                  <a:schemeClr val="bg1"/>
                </a:solidFill>
                <a:latin typeface="Times New Roman" pitchFamily="18" charset="0"/>
                <a:cs typeface="Times New Roman" pitchFamily="18" charset="0"/>
              </a:rPr>
              <a:t>καταγραφή                                                                       </a:t>
            </a:r>
            <a:r>
              <a:rPr lang="en-US" sz="1400" b="1" smtClean="0">
                <a:solidFill>
                  <a:schemeClr val="bg1"/>
                </a:solidFill>
                <a:latin typeface="Times New Roman" pitchFamily="18" charset="0"/>
                <a:cs typeface="Times New Roman" pitchFamily="18" charset="0"/>
              </a:rPr>
              <a:t>  </a:t>
            </a:r>
            <a:r>
              <a:rPr lang="el-GR" sz="1400" b="1" smtClean="0">
                <a:solidFill>
                  <a:schemeClr val="bg1"/>
                </a:solidFill>
                <a:latin typeface="Times New Roman" pitchFamily="18" charset="0"/>
                <a:cs typeface="Times New Roman" pitchFamily="18" charset="0"/>
              </a:rPr>
              <a:t>   έλεγχος                </a:t>
            </a:r>
            <a:r>
              <a:rPr lang="en-US" sz="1400" b="1" smtClean="0">
                <a:solidFill>
                  <a:schemeClr val="bg1"/>
                </a:solidFill>
                <a:latin typeface="Times New Roman" pitchFamily="18" charset="0"/>
                <a:cs typeface="Times New Roman" pitchFamily="18" charset="0"/>
              </a:rPr>
              <a:t>   </a:t>
            </a:r>
            <a:r>
              <a:rPr lang="el-GR" sz="1400" b="1" smtClean="0">
                <a:solidFill>
                  <a:schemeClr val="bg1"/>
                </a:solidFill>
                <a:latin typeface="Times New Roman" pitchFamily="18" charset="0"/>
                <a:cs typeface="Times New Roman" pitchFamily="18" charset="0"/>
              </a:rPr>
              <a:t>     αντίδραση</a:t>
            </a:r>
          </a:p>
          <a:p>
            <a:pPr marL="0" indent="0" eaLnBrk="1" hangingPunct="1">
              <a:buFont typeface="Wingdings 2" pitchFamily="18" charset="2"/>
              <a:buNone/>
            </a:pPr>
            <a:r>
              <a:rPr lang="en-US" sz="1400" b="1" smtClean="0">
                <a:solidFill>
                  <a:schemeClr val="bg1"/>
                </a:solidFill>
                <a:latin typeface="Times New Roman" pitchFamily="18" charset="0"/>
                <a:cs typeface="Times New Roman" pitchFamily="18" charset="0"/>
              </a:rPr>
              <a:t>                                                                                                                                                                        </a:t>
            </a:r>
            <a:endParaRPr lang="el-GR" sz="1400" b="1" smtClean="0">
              <a:solidFill>
                <a:schemeClr val="bg1"/>
              </a:solidFill>
              <a:latin typeface="Times New Roman" pitchFamily="18" charset="0"/>
              <a:cs typeface="Times New Roman" pitchFamily="18" charset="0"/>
            </a:endParaRPr>
          </a:p>
          <a:p>
            <a:pPr marL="0" indent="0" eaLnBrk="1" hangingPunct="1">
              <a:buFont typeface="Wingdings 2" pitchFamily="18" charset="2"/>
              <a:buNone/>
            </a:pPr>
            <a:r>
              <a:rPr lang="en-US" sz="1400" b="1" smtClean="0">
                <a:solidFill>
                  <a:schemeClr val="bg1"/>
                </a:solidFill>
                <a:latin typeface="Times New Roman" pitchFamily="18" charset="0"/>
                <a:cs typeface="Times New Roman" pitchFamily="18" charset="0"/>
              </a:rPr>
              <a:t>                                                                                                                                        </a:t>
            </a:r>
            <a:endParaRPr lang="el-GR" sz="1400" b="1" smtClean="0">
              <a:solidFill>
                <a:schemeClr val="bg1"/>
              </a:solidFill>
              <a:latin typeface="Times New Roman" pitchFamily="18" charset="0"/>
              <a:cs typeface="Times New Roman" pitchFamily="18" charset="0"/>
            </a:endParaRPr>
          </a:p>
          <a:p>
            <a:pPr marL="0" indent="0" eaLnBrk="1" hangingPunct="1">
              <a:buFont typeface="Wingdings 2" pitchFamily="18" charset="2"/>
              <a:buNone/>
            </a:pPr>
            <a:r>
              <a:rPr lang="el-GR" sz="1400" b="1" smtClean="0">
                <a:solidFill>
                  <a:schemeClr val="bg1"/>
                </a:solidFill>
                <a:latin typeface="Times New Roman" pitchFamily="18" charset="0"/>
                <a:cs typeface="Times New Roman" pitchFamily="18" charset="0"/>
              </a:rPr>
              <a:t>  </a:t>
            </a:r>
            <a:r>
              <a:rPr lang="el-GR" sz="1400" b="1" smtClean="0">
                <a:solidFill>
                  <a:srgbClr val="66FFFF"/>
                </a:solidFill>
                <a:latin typeface="Times New Roman" pitchFamily="18" charset="0"/>
                <a:cs typeface="Times New Roman" pitchFamily="18" charset="0"/>
              </a:rPr>
              <a:t>Βαθμός &amp; είδη          </a:t>
            </a:r>
            <a:r>
              <a:rPr lang="el-GR" sz="1400" b="1" smtClean="0">
                <a:solidFill>
                  <a:schemeClr val="bg1"/>
                </a:solidFill>
                <a:latin typeface="Times New Roman" pitchFamily="18" charset="0"/>
                <a:cs typeface="Times New Roman" pitchFamily="18" charset="0"/>
              </a:rPr>
              <a:t>τύφλωση            </a:t>
            </a:r>
            <a:r>
              <a:rPr lang="en-US" sz="1400" b="1" smtClean="0">
                <a:solidFill>
                  <a:schemeClr val="bg1"/>
                </a:solidFill>
                <a:latin typeface="Times New Roman" pitchFamily="18" charset="0"/>
                <a:cs typeface="Times New Roman" pitchFamily="18" charset="0"/>
              </a:rPr>
              <a:t>    </a:t>
            </a:r>
            <a:r>
              <a:rPr lang="el-GR" sz="1400" b="1" smtClean="0">
                <a:solidFill>
                  <a:schemeClr val="bg1"/>
                </a:solidFill>
                <a:latin typeface="Times New Roman" pitchFamily="18" charset="0"/>
                <a:cs typeface="Times New Roman" pitchFamily="18" charset="0"/>
              </a:rPr>
              <a:t>   ΝΚ                           ΝΚ                       </a:t>
            </a:r>
            <a:r>
              <a:rPr lang="en-US" sz="1400" b="1" smtClean="0">
                <a:solidFill>
                  <a:schemeClr val="bg1"/>
                </a:solidFill>
                <a:latin typeface="Times New Roman" pitchFamily="18" charset="0"/>
                <a:cs typeface="Times New Roman" pitchFamily="18" charset="0"/>
              </a:rPr>
              <a:t> </a:t>
            </a:r>
            <a:r>
              <a:rPr lang="el-GR" sz="1400" b="1" smtClean="0">
                <a:solidFill>
                  <a:schemeClr val="bg1"/>
                </a:solidFill>
                <a:latin typeface="Times New Roman" pitchFamily="18" charset="0"/>
                <a:cs typeface="Times New Roman" pitchFamily="18" charset="0"/>
              </a:rPr>
              <a:t>   Ε.Π.                       Μυϊκή</a:t>
            </a:r>
          </a:p>
          <a:p>
            <a:pPr marL="0" indent="0" eaLnBrk="1" hangingPunct="1">
              <a:buFont typeface="Wingdings 2" pitchFamily="18" charset="2"/>
              <a:buNone/>
            </a:pPr>
            <a:r>
              <a:rPr lang="el-GR" sz="1400" b="1" smtClean="0">
                <a:solidFill>
                  <a:srgbClr val="66FFFF"/>
                </a:solidFill>
                <a:latin typeface="Times New Roman" pitchFamily="18" charset="0"/>
                <a:cs typeface="Times New Roman" pitchFamily="18" charset="0"/>
              </a:rPr>
              <a:t>    διαταραχής              </a:t>
            </a:r>
            <a:r>
              <a:rPr lang="el-GR" sz="1400" b="1" smtClean="0">
                <a:solidFill>
                  <a:schemeClr val="bg1"/>
                </a:solidFill>
                <a:latin typeface="Times New Roman" pitchFamily="18" charset="0"/>
                <a:cs typeface="Times New Roman" pitchFamily="18" charset="0"/>
              </a:rPr>
              <a:t>κώφωση                Αυτισμός                    Μ.Δ.                         Μ.Δ.                  Δυστροφία</a:t>
            </a:r>
          </a:p>
          <a:p>
            <a:pPr marL="0" indent="0" eaLnBrk="1" hangingPunct="1">
              <a:buFont typeface="Wingdings 2" pitchFamily="18" charset="2"/>
              <a:buNone/>
            </a:pPr>
            <a:r>
              <a:rPr lang="el-GR" sz="1400" b="1" smtClean="0">
                <a:solidFill>
                  <a:schemeClr val="bg1"/>
                </a:solidFill>
                <a:latin typeface="Times New Roman" pitchFamily="18" charset="0"/>
                <a:cs typeface="Times New Roman" pitchFamily="18" charset="0"/>
              </a:rPr>
              <a:t>                                    διαταραχές             Μ.Δ.                          Αυτισμός                                         ακρωτηριασμοί</a:t>
            </a:r>
          </a:p>
          <a:p>
            <a:pPr marL="0" indent="0" eaLnBrk="1" hangingPunct="1">
              <a:buFont typeface="Wingdings 2" pitchFamily="18" charset="2"/>
              <a:buNone/>
            </a:pPr>
            <a:r>
              <a:rPr lang="el-GR" sz="1400" b="1" smtClean="0">
                <a:solidFill>
                  <a:schemeClr val="bg1"/>
                </a:solidFill>
                <a:latin typeface="Times New Roman" pitchFamily="18" charset="0"/>
                <a:cs typeface="Times New Roman" pitchFamily="18" charset="0"/>
              </a:rPr>
              <a:t>                                     ιδιοδεκτών        συναισθημ. διατ         συναισθ. διατ.                                   ορθοπεδικές διατ.</a:t>
            </a:r>
          </a:p>
          <a:p>
            <a:pPr marL="0" indent="0" eaLnBrk="1" hangingPunct="1">
              <a:buFont typeface="Wingdings 2" pitchFamily="18" charset="2"/>
              <a:buNone/>
            </a:pPr>
            <a:r>
              <a:rPr lang="el-GR" sz="1400" b="1" smtClean="0">
                <a:solidFill>
                  <a:schemeClr val="bg1"/>
                </a:solidFill>
                <a:latin typeface="Times New Roman" pitchFamily="18" charset="0"/>
                <a:cs typeface="Times New Roman" pitchFamily="18" charset="0"/>
              </a:rPr>
              <a:t>                                                                 διατ. Προσοχής           Ε.Π. </a:t>
            </a:r>
          </a:p>
          <a:p>
            <a:pPr marL="0" indent="0" eaLnBrk="1" hangingPunct="1">
              <a:buFont typeface="Wingdings 2" pitchFamily="18" charset="2"/>
              <a:buNone/>
            </a:pPr>
            <a:r>
              <a:rPr lang="en-US" sz="1400" b="1" smtClean="0">
                <a:solidFill>
                  <a:schemeClr val="bg1"/>
                </a:solidFill>
                <a:latin typeface="Times New Roman" pitchFamily="18" charset="0"/>
                <a:cs typeface="Times New Roman" pitchFamily="18" charset="0"/>
              </a:rPr>
              <a:t>                                                                                                          </a:t>
            </a:r>
            <a:endParaRPr lang="el-GR" sz="1400" b="1" smtClean="0">
              <a:solidFill>
                <a:schemeClr val="bg1"/>
              </a:solidFill>
              <a:latin typeface="Times New Roman" pitchFamily="18" charset="0"/>
              <a:cs typeface="Times New Roman" pitchFamily="18" charset="0"/>
            </a:endParaRPr>
          </a:p>
          <a:p>
            <a:pPr marL="0" indent="0" eaLnBrk="1" hangingPunct="1">
              <a:buFont typeface="Wingdings 2" pitchFamily="18" charset="2"/>
              <a:buNone/>
            </a:pPr>
            <a:r>
              <a:rPr lang="en-US" b="1" smtClean="0">
                <a:solidFill>
                  <a:schemeClr val="bg1"/>
                </a:solidFill>
                <a:latin typeface="Times New Roman" pitchFamily="18" charset="0"/>
                <a:cs typeface="Times New Roman" pitchFamily="18" charset="0"/>
              </a:rPr>
              <a:t>                                                                                                                                                                        </a:t>
            </a:r>
            <a:endParaRPr lang="el-GR" b="1" smtClean="0">
              <a:solidFill>
                <a:schemeClr val="bg1"/>
              </a:solidFill>
              <a:latin typeface="Times New Roman" pitchFamily="18" charset="0"/>
              <a:cs typeface="Times New Roman" pitchFamily="18" charset="0"/>
            </a:endParaRPr>
          </a:p>
          <a:p>
            <a:pPr marL="0" indent="0" eaLnBrk="1" hangingPunct="1">
              <a:buFont typeface="Wingdings 2" pitchFamily="18" charset="2"/>
              <a:buNone/>
            </a:pPr>
            <a:r>
              <a:rPr lang="el-GR" b="1" smtClean="0">
                <a:solidFill>
                  <a:schemeClr val="bg1"/>
                </a:solidFill>
                <a:latin typeface="Times New Roman" pitchFamily="18" charset="0"/>
                <a:cs typeface="Times New Roman" pitchFamily="18" charset="0"/>
              </a:rPr>
              <a:t> </a:t>
            </a:r>
          </a:p>
        </p:txBody>
      </p:sp>
    </p:spTree>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Τήξη">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Τήξη">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2.xml><?xml version="1.0" encoding="utf-8"?>
<a:themeOverride xmlns:a="http://schemas.openxmlformats.org/drawingml/2006/main">
  <a:clrScheme name="Τήξη">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docProps/app.xml><?xml version="1.0" encoding="utf-8"?>
<Properties xmlns="http://schemas.openxmlformats.org/officeDocument/2006/extended-properties" xmlns:vt="http://schemas.openxmlformats.org/officeDocument/2006/docPropsVTypes">
  <Template/>
  <TotalTime>1639</TotalTime>
  <Words>1641</Words>
  <Application>Microsoft Office PowerPoint</Application>
  <PresentationFormat>On-screen Show (4:3)</PresentationFormat>
  <Paragraphs>184</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Ροή</vt:lpstr>
      <vt:lpstr>ΣΧΟΛΗ ΕΠΙΣΤΗΜΗΣ ΦΥΣΙΚΗΣ ΑΓΩΓΗΣ &amp; ΑΘΛΗΤΙΣΜΟΥ  Εργαστήριο Προσαρμοσμένης Κινητικής Δραστηριότητας/  Αναπτυξιακών &amp; Κινητικών Διαταραχών</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katerina</cp:lastModifiedBy>
  <cp:revision>288</cp:revision>
  <cp:lastPrinted>1601-01-01T00:00:00Z</cp:lastPrinted>
  <dcterms:created xsi:type="dcterms:W3CDTF">2009-11-01T18:50:34Z</dcterms:created>
  <dcterms:modified xsi:type="dcterms:W3CDTF">2019-09-19T10:38:45Z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